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6" r:id="rId3"/>
    <p:sldId id="258" r:id="rId4"/>
    <p:sldId id="259" r:id="rId5"/>
    <p:sldId id="260" r:id="rId6"/>
    <p:sldId id="261" r:id="rId7"/>
    <p:sldId id="267" r:id="rId8"/>
    <p:sldId id="262" r:id="rId9"/>
    <p:sldId id="263" r:id="rId10"/>
    <p:sldId id="264" r:id="rId11"/>
    <p:sldId id="283" r:id="rId12"/>
    <p:sldId id="268" r:id="rId13"/>
    <p:sldId id="269" r:id="rId14"/>
    <p:sldId id="270" r:id="rId15"/>
    <p:sldId id="278" r:id="rId16"/>
    <p:sldId id="271" r:id="rId17"/>
    <p:sldId id="272" r:id="rId18"/>
    <p:sldId id="277" r:id="rId19"/>
    <p:sldId id="279" r:id="rId20"/>
    <p:sldId id="280" r:id="rId21"/>
    <p:sldId id="275" r:id="rId22"/>
    <p:sldId id="266" r:id="rId23"/>
    <p:sldId id="281" r:id="rId24"/>
    <p:sldId id="282" r:id="rId25"/>
    <p:sldId id="285" r:id="rId26"/>
    <p:sldId id="287" r:id="rId27"/>
    <p:sldId id="288" r:id="rId28"/>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00084C"/>
    <a:srgbClr val="FFFFFF"/>
    <a:srgbClr val="376092"/>
    <a:srgbClr val="FFCC00"/>
    <a:srgbClr val="4F81BD"/>
    <a:srgbClr val="FFFF99"/>
    <a:srgbClr val="FFFF00"/>
    <a:srgbClr val="38903D"/>
    <a:srgbClr val="9E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Stile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Stile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74" autoAdjust="0"/>
    <p:restoredTop sz="81098" autoAdjust="0"/>
  </p:normalViewPr>
  <p:slideViewPr>
    <p:cSldViewPr>
      <p:cViewPr>
        <p:scale>
          <a:sx n="75" d="100"/>
          <a:sy n="75" d="100"/>
        </p:scale>
        <p:origin x="492"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EFA740-0E17-47BF-BD44-D2C4156E6DB4}"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it-IT"/>
        </a:p>
      </dgm:t>
    </dgm:pt>
    <dgm:pt modelId="{4326D6B8-2096-44A5-9DAA-4C608F52075C}">
      <dgm:prSet phldrT="[Testo]" custT="1"/>
      <dgm:spPr/>
      <dgm:t>
        <a:bodyPr/>
        <a:lstStyle/>
        <a:p>
          <a:pPr algn="ctr"/>
          <a:r>
            <a:rPr lang="it-IT" sz="1000" b="1" u="sng" kern="1200" dirty="0">
              <a:solidFill>
                <a:srgbClr val="C00000"/>
              </a:solidFill>
              <a:latin typeface="Century Gothic" pitchFamily="34" charset="0"/>
              <a:ea typeface="+mn-ea"/>
              <a:cs typeface="+mn-cs"/>
            </a:rPr>
            <a:t>UNCORRECTED RAW DATA</a:t>
          </a:r>
          <a:r>
            <a:rPr lang="it-IT" sz="1000" b="1" u="sng" kern="1200" dirty="0">
              <a:solidFill>
                <a:schemeClr val="accent1">
                  <a:lumMod val="75000"/>
                </a:schemeClr>
              </a:solidFill>
              <a:latin typeface="Century Gothic" pitchFamily="34" charset="0"/>
              <a:ea typeface="+mn-ea"/>
              <a:cs typeface="+mn-cs"/>
            </a:rPr>
            <a:t>  </a:t>
          </a:r>
        </a:p>
        <a:p>
          <a:pPr algn="just"/>
          <a:r>
            <a:rPr lang="it-IT" sz="1000" b="0" kern="1200" dirty="0" err="1">
              <a:solidFill>
                <a:schemeClr val="accent1">
                  <a:lumMod val="75000"/>
                </a:schemeClr>
              </a:solidFill>
              <a:latin typeface="Century Gothic" pitchFamily="34" charset="0"/>
              <a:ea typeface="+mn-ea"/>
              <a:cs typeface="+mn-cs"/>
            </a:rPr>
            <a:t>nonstationary</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noise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but</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uncorrelated</a:t>
          </a:r>
          <a:r>
            <a:rPr lang="it-IT" sz="1000" b="0" kern="1200" dirty="0">
              <a:solidFill>
                <a:schemeClr val="accent1">
                  <a:lumMod val="75000"/>
                </a:schemeClr>
              </a:solidFill>
              <a:latin typeface="Century Gothic" pitchFamily="34" charset="0"/>
              <a:ea typeface="+mn-ea"/>
              <a:cs typeface="+mn-cs"/>
            </a:rPr>
            <a:t> and with a </a:t>
          </a:r>
          <a:r>
            <a:rPr lang="it-IT" sz="1000" b="0" kern="1200" dirty="0" err="1">
              <a:solidFill>
                <a:schemeClr val="accent1">
                  <a:lumMod val="75000"/>
                </a:schemeClr>
              </a:solidFill>
              <a:latin typeface="Century Gothic" pitchFamily="34" charset="0"/>
              <a:ea typeface="+mn-ea"/>
              <a:cs typeface="+mn-cs"/>
            </a:rPr>
            <a:t>known</a:t>
          </a:r>
          <a:r>
            <a:rPr lang="it-IT" sz="1000" b="0" kern="1200" dirty="0">
              <a:solidFill>
                <a:schemeClr val="accent1">
                  <a:lumMod val="75000"/>
                </a:schemeClr>
              </a:solidFill>
              <a:latin typeface="Century Gothic" pitchFamily="34" charset="0"/>
              <a:ea typeface="+mn-ea"/>
              <a:cs typeface="+mn-cs"/>
            </a:rPr>
            <a:t> Poisson nature</a:t>
          </a:r>
        </a:p>
      </dgm:t>
    </dgm:pt>
    <dgm:pt modelId="{8CF514A7-FB2C-4E1B-B629-97ACE4C3D8DC}" type="parTrans" cxnId="{065CB72F-07C5-4692-818A-FA8EE64F2906}">
      <dgm:prSet/>
      <dgm:spPr/>
      <dgm:t>
        <a:bodyPr/>
        <a:lstStyle/>
        <a:p>
          <a:endParaRPr lang="it-IT"/>
        </a:p>
      </dgm:t>
    </dgm:pt>
    <dgm:pt modelId="{4160DD66-4540-44DE-9477-A501286DB4A1}" type="sibTrans" cxnId="{065CB72F-07C5-4692-818A-FA8EE64F2906}">
      <dgm:prSet/>
      <dgm:spPr/>
      <dgm:t>
        <a:bodyPr/>
        <a:lstStyle/>
        <a:p>
          <a:endParaRPr lang="it-IT"/>
        </a:p>
      </dgm:t>
    </dgm:pt>
    <dgm:pt modelId="{3F1C71C7-BE66-4123-B561-707AB56084B1}">
      <dgm:prSet phldrT="[Testo]" custT="1"/>
      <dgm:spPr/>
      <dgm:t>
        <a:bodyPr/>
        <a:lstStyle/>
        <a:p>
          <a:pPr algn="ctr"/>
          <a:r>
            <a:rPr lang="it-IT" sz="1000" b="1" u="sng" kern="1200" dirty="0">
              <a:solidFill>
                <a:srgbClr val="C00000"/>
              </a:solidFill>
              <a:latin typeface="Century Gothic" pitchFamily="34" charset="0"/>
              <a:ea typeface="+mn-ea"/>
              <a:cs typeface="+mn-cs"/>
            </a:rPr>
            <a:t>CORRECTION PREPROCESSING</a:t>
          </a:r>
          <a:r>
            <a:rPr lang="it-IT" sz="1000" b="1" u="sng" kern="1200" dirty="0">
              <a:solidFill>
                <a:schemeClr val="accent1">
                  <a:lumMod val="75000"/>
                </a:schemeClr>
              </a:solidFill>
              <a:latin typeface="Century Gothic" pitchFamily="34" charset="0"/>
              <a:ea typeface="+mn-ea"/>
              <a:cs typeface="+mn-cs"/>
            </a:rPr>
            <a:t> </a:t>
          </a:r>
        </a:p>
        <a:p>
          <a:pPr algn="just"/>
          <a:r>
            <a:rPr lang="it-IT" sz="1000" b="0" kern="1200" dirty="0" err="1">
              <a:solidFill>
                <a:schemeClr val="accent1">
                  <a:lumMod val="75000"/>
                </a:schemeClr>
              </a:solidFill>
              <a:latin typeface="Century Gothic" pitchFamily="34" charset="0"/>
              <a:ea typeface="+mn-ea"/>
              <a:cs typeface="+mn-cs"/>
            </a:rPr>
            <a:t>prior</a:t>
          </a:r>
          <a:r>
            <a:rPr lang="it-IT" sz="1000" b="0" kern="1200" dirty="0">
              <a:solidFill>
                <a:schemeClr val="accent1">
                  <a:lumMod val="75000"/>
                </a:schemeClr>
              </a:solidFill>
              <a:latin typeface="Century Gothic" pitchFamily="34" charset="0"/>
              <a:ea typeface="+mn-ea"/>
              <a:cs typeface="+mn-cs"/>
            </a:rPr>
            <a:t> to </a:t>
          </a:r>
          <a:r>
            <a:rPr lang="it-IT" sz="1000" b="0" kern="1200" dirty="0" err="1">
              <a:solidFill>
                <a:schemeClr val="accent1">
                  <a:lumMod val="75000"/>
                </a:schemeClr>
              </a:solidFill>
              <a:latin typeface="Century Gothic" pitchFamily="34" charset="0"/>
              <a:ea typeface="+mn-ea"/>
              <a:cs typeface="+mn-cs"/>
            </a:rPr>
            <a:t>reconstruction</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these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changes</a:t>
          </a:r>
          <a:r>
            <a:rPr lang="it-IT" sz="1000" b="0" kern="1200" dirty="0">
              <a:solidFill>
                <a:schemeClr val="accent1">
                  <a:lumMod val="75000"/>
                </a:schemeClr>
              </a:solidFill>
              <a:latin typeface="Century Gothic" pitchFamily="34" charset="0"/>
              <a:ea typeface="+mn-ea"/>
              <a:cs typeface="+mn-cs"/>
            </a:rPr>
            <a:t> alter the </a:t>
          </a:r>
          <a:r>
            <a:rPr lang="it-IT" sz="1000" b="0" kern="1200" dirty="0" err="1">
              <a:solidFill>
                <a:schemeClr val="accent1">
                  <a:lumMod val="75000"/>
                </a:schemeClr>
              </a:solidFill>
              <a:latin typeface="Century Gothic" pitchFamily="34" charset="0"/>
              <a:ea typeface="+mn-ea"/>
              <a:cs typeface="+mn-cs"/>
            </a:rPr>
            <a:t>distribution</a:t>
          </a:r>
          <a:r>
            <a:rPr lang="it-IT" sz="1000" b="0" kern="1200" dirty="0">
              <a:solidFill>
                <a:schemeClr val="accent1">
                  <a:lumMod val="75000"/>
                </a:schemeClr>
              </a:solidFill>
              <a:latin typeface="Century Gothic" pitchFamily="34" charset="0"/>
              <a:ea typeface="+mn-ea"/>
              <a:cs typeface="+mn-cs"/>
            </a:rPr>
            <a:t> of </a:t>
          </a:r>
          <a:r>
            <a:rPr lang="it-IT" sz="1000" b="0" kern="1200" dirty="0" err="1">
              <a:solidFill>
                <a:schemeClr val="accent1">
                  <a:lumMod val="75000"/>
                </a:schemeClr>
              </a:solidFill>
              <a:latin typeface="Century Gothic" pitchFamily="34" charset="0"/>
              <a:ea typeface="+mn-ea"/>
              <a:cs typeface="+mn-cs"/>
            </a:rPr>
            <a:t>projection’s</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noise</a:t>
          </a:r>
          <a:endParaRPr lang="it-IT" sz="1000" b="0" kern="1200" dirty="0">
            <a:solidFill>
              <a:schemeClr val="accent1">
                <a:lumMod val="75000"/>
              </a:schemeClr>
            </a:solidFill>
            <a:latin typeface="Century Gothic" pitchFamily="34" charset="0"/>
            <a:ea typeface="+mn-ea"/>
            <a:cs typeface="+mn-cs"/>
          </a:endParaRPr>
        </a:p>
      </dgm:t>
    </dgm:pt>
    <dgm:pt modelId="{B748D204-1D9C-462B-AC58-DE5D5D648A06}" type="parTrans" cxnId="{848320B1-00CF-4127-9E98-CB96B03B411D}">
      <dgm:prSet/>
      <dgm:spPr/>
      <dgm:t>
        <a:bodyPr/>
        <a:lstStyle/>
        <a:p>
          <a:endParaRPr lang="it-IT"/>
        </a:p>
      </dgm:t>
    </dgm:pt>
    <dgm:pt modelId="{C39DFD2C-0EC0-4D46-85EE-77363FFE7DC1}" type="sibTrans" cxnId="{848320B1-00CF-4127-9E98-CB96B03B411D}">
      <dgm:prSet/>
      <dgm:spPr/>
      <dgm:t>
        <a:bodyPr/>
        <a:lstStyle/>
        <a:p>
          <a:endParaRPr lang="it-IT"/>
        </a:p>
      </dgm:t>
    </dgm:pt>
    <dgm:pt modelId="{4CB8D4BB-A985-4DA0-88E2-293E354D52A8}">
      <dgm:prSet phldrT="[Testo]" custT="1"/>
      <dgm:spPr/>
      <dgm:t>
        <a:bodyPr/>
        <a:lstStyle/>
        <a:p>
          <a:pPr algn="ctr"/>
          <a:r>
            <a:rPr lang="it-IT" sz="1000" b="1" u="sng" kern="1200" dirty="0">
              <a:solidFill>
                <a:srgbClr val="C00000"/>
              </a:solidFill>
              <a:latin typeface="Century Gothic" pitchFamily="34" charset="0"/>
              <a:ea typeface="+mn-ea"/>
              <a:cs typeface="+mn-cs"/>
            </a:rPr>
            <a:t>RECONSTRUCTION STEP</a:t>
          </a:r>
          <a:r>
            <a:rPr lang="it-IT" sz="1000" b="1" kern="1200" dirty="0">
              <a:solidFill>
                <a:srgbClr val="C00000"/>
              </a:solidFill>
              <a:latin typeface="Century Gothic" pitchFamily="34" charset="0"/>
              <a:ea typeface="+mn-ea"/>
              <a:cs typeface="+mn-cs"/>
            </a:rPr>
            <a:t> </a:t>
          </a:r>
        </a:p>
        <a:p>
          <a:pPr algn="just"/>
          <a:r>
            <a:rPr lang="it-IT" sz="1000" b="0" kern="1200" dirty="0" err="1">
              <a:solidFill>
                <a:schemeClr val="accent1">
                  <a:lumMod val="75000"/>
                </a:schemeClr>
              </a:solidFill>
              <a:latin typeface="Century Gothic" pitchFamily="34" charset="0"/>
              <a:ea typeface="+mn-ea"/>
              <a:cs typeface="+mn-cs"/>
            </a:rPr>
            <a:t>reconstruction</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step</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adds</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spatial</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correlation</a:t>
          </a:r>
          <a:r>
            <a:rPr lang="it-IT" sz="1000" b="0" kern="1200" dirty="0">
              <a:solidFill>
                <a:schemeClr val="accent1">
                  <a:lumMod val="75000"/>
                </a:schemeClr>
              </a:solidFill>
              <a:latin typeface="Century Gothic" pitchFamily="34" charset="0"/>
              <a:ea typeface="+mn-ea"/>
              <a:cs typeface="+mn-cs"/>
            </a:rPr>
            <a:t> to the </a:t>
          </a:r>
          <a:r>
            <a:rPr lang="it-IT" sz="1000" b="0" kern="1200" dirty="0" err="1">
              <a:solidFill>
                <a:schemeClr val="accent1">
                  <a:lumMod val="75000"/>
                </a:schemeClr>
              </a:solidFill>
              <a:latin typeface="Century Gothic" pitchFamily="34" charset="0"/>
              <a:ea typeface="+mn-ea"/>
              <a:cs typeface="+mn-cs"/>
            </a:rPr>
            <a:t>noise</a:t>
          </a:r>
          <a:r>
            <a:rPr lang="it-IT" sz="1000" b="0" kern="1200" dirty="0">
              <a:solidFill>
                <a:schemeClr val="accent1">
                  <a:lumMod val="75000"/>
                </a:schemeClr>
              </a:solidFill>
              <a:latin typeface="Century Gothic" pitchFamily="34" charset="0"/>
              <a:ea typeface="+mn-ea"/>
              <a:cs typeface="+mn-cs"/>
            </a:rPr>
            <a:t> in the images</a:t>
          </a:r>
        </a:p>
      </dgm:t>
    </dgm:pt>
    <dgm:pt modelId="{FD876E97-DD67-464D-A84F-9A80B7171F1C}" type="parTrans" cxnId="{6A40930F-9C3F-459A-B36B-418D63D1BBDC}">
      <dgm:prSet/>
      <dgm:spPr/>
      <dgm:t>
        <a:bodyPr/>
        <a:lstStyle/>
        <a:p>
          <a:endParaRPr lang="it-IT"/>
        </a:p>
      </dgm:t>
    </dgm:pt>
    <dgm:pt modelId="{118D4C7A-CC67-4799-A662-45FDFC4C7AFD}" type="sibTrans" cxnId="{6A40930F-9C3F-459A-B36B-418D63D1BBDC}">
      <dgm:prSet/>
      <dgm:spPr/>
      <dgm:t>
        <a:bodyPr/>
        <a:lstStyle/>
        <a:p>
          <a:endParaRPr lang="it-IT"/>
        </a:p>
      </dgm:t>
    </dgm:pt>
    <dgm:pt modelId="{829671A7-CBC2-4200-962D-E2510152800A}">
      <dgm:prSet phldrT="[Testo]" custT="1"/>
      <dgm:spPr/>
      <dgm:t>
        <a:bodyPr/>
        <a:lstStyle/>
        <a:p>
          <a:pPr algn="ctr"/>
          <a:r>
            <a:rPr lang="it-IT" sz="1000" b="1" u="sng" dirty="0">
              <a:solidFill>
                <a:srgbClr val="C00000"/>
              </a:solidFill>
              <a:latin typeface="Century Gothic" pitchFamily="34" charset="0"/>
              <a:ea typeface="+mn-ea"/>
              <a:cs typeface="+mn-cs"/>
            </a:rPr>
            <a:t>PET IMAGES</a:t>
          </a:r>
        </a:p>
        <a:p>
          <a:pPr algn="just"/>
          <a:r>
            <a:rPr lang="it-IT" sz="1000" b="0" dirty="0">
              <a:solidFill>
                <a:schemeClr val="accent1">
                  <a:lumMod val="75000"/>
                </a:schemeClr>
              </a:solidFill>
              <a:latin typeface="Century Gothic" pitchFamily="34" charset="0"/>
              <a:ea typeface="+mn-ea"/>
              <a:cs typeface="+mn-cs"/>
            </a:rPr>
            <a:t>The </a:t>
          </a:r>
          <a:r>
            <a:rPr lang="it-IT" sz="1000" b="0" dirty="0" err="1">
              <a:solidFill>
                <a:schemeClr val="accent1">
                  <a:lumMod val="75000"/>
                </a:schemeClr>
              </a:solidFill>
              <a:latin typeface="Century Gothic" pitchFamily="34" charset="0"/>
              <a:ea typeface="+mn-ea"/>
              <a:cs typeface="+mn-cs"/>
            </a:rPr>
            <a:t>noise</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is</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characterized</a:t>
          </a:r>
          <a:r>
            <a:rPr lang="it-IT" sz="1000" b="0" dirty="0">
              <a:solidFill>
                <a:schemeClr val="accent1">
                  <a:lumMod val="75000"/>
                </a:schemeClr>
              </a:solidFill>
              <a:latin typeface="Century Gothic" pitchFamily="34" charset="0"/>
              <a:ea typeface="+mn-ea"/>
              <a:cs typeface="+mn-cs"/>
            </a:rPr>
            <a:t> by un </a:t>
          </a:r>
          <a:r>
            <a:rPr lang="it-IT" sz="1000" b="0" dirty="0" err="1">
              <a:solidFill>
                <a:schemeClr val="accent1">
                  <a:lumMod val="75000"/>
                </a:schemeClr>
              </a:solidFill>
              <a:latin typeface="Century Gothic" pitchFamily="34" charset="0"/>
              <a:ea typeface="+mn-ea"/>
              <a:cs typeface="+mn-cs"/>
            </a:rPr>
            <a:t>unknown</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statistical</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distribution</a:t>
          </a:r>
          <a:r>
            <a:rPr lang="it-IT" sz="1000" b="0" dirty="0">
              <a:solidFill>
                <a:schemeClr val="accent1">
                  <a:lumMod val="75000"/>
                </a:schemeClr>
              </a:solidFill>
              <a:latin typeface="Century Gothic" pitchFamily="34" charset="0"/>
              <a:ea typeface="+mn-ea"/>
              <a:cs typeface="+mn-cs"/>
            </a:rPr>
            <a:t> and </a:t>
          </a:r>
          <a:r>
            <a:rPr lang="it-IT" sz="1000" b="0" dirty="0" err="1">
              <a:solidFill>
                <a:schemeClr val="accent1">
                  <a:lumMod val="75000"/>
                </a:schemeClr>
              </a:solidFill>
              <a:latin typeface="Century Gothic" pitchFamily="34" charset="0"/>
              <a:ea typeface="+mn-ea"/>
              <a:cs typeface="+mn-cs"/>
            </a:rPr>
            <a:t>all</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we</a:t>
          </a:r>
          <a:r>
            <a:rPr lang="it-IT" sz="1000" b="0" dirty="0">
              <a:solidFill>
                <a:schemeClr val="accent1">
                  <a:lumMod val="75000"/>
                </a:schemeClr>
              </a:solidFill>
              <a:latin typeface="Century Gothic" pitchFamily="34" charset="0"/>
              <a:ea typeface="+mn-ea"/>
              <a:cs typeface="+mn-cs"/>
            </a:rPr>
            <a:t> can do </a:t>
          </a:r>
          <a:r>
            <a:rPr lang="it-IT" sz="1000" b="0" dirty="0" err="1">
              <a:solidFill>
                <a:schemeClr val="accent1">
                  <a:lumMod val="75000"/>
                </a:schemeClr>
              </a:solidFill>
              <a:latin typeface="Century Gothic" pitchFamily="34" charset="0"/>
              <a:ea typeface="+mn-ea"/>
              <a:cs typeface="+mn-cs"/>
            </a:rPr>
            <a:t>is</a:t>
          </a:r>
          <a:r>
            <a:rPr lang="it-IT" sz="1000" b="0" dirty="0">
              <a:solidFill>
                <a:schemeClr val="accent1">
                  <a:lumMod val="75000"/>
                </a:schemeClr>
              </a:solidFill>
              <a:latin typeface="Century Gothic" pitchFamily="34" charset="0"/>
              <a:ea typeface="+mn-ea"/>
              <a:cs typeface="+mn-cs"/>
            </a:rPr>
            <a:t> to </a:t>
          </a:r>
          <a:r>
            <a:rPr lang="it-IT" sz="1000" b="0" dirty="0" err="1">
              <a:solidFill>
                <a:schemeClr val="accent1">
                  <a:lumMod val="75000"/>
                </a:schemeClr>
              </a:solidFill>
              <a:latin typeface="Century Gothic" pitchFamily="34" charset="0"/>
              <a:ea typeface="+mn-ea"/>
              <a:cs typeface="+mn-cs"/>
            </a:rPr>
            <a:t>make</a:t>
          </a:r>
          <a:r>
            <a:rPr lang="it-IT" sz="1000" b="0" dirty="0">
              <a:solidFill>
                <a:schemeClr val="accent1">
                  <a:lumMod val="75000"/>
                </a:schemeClr>
              </a:solidFill>
              <a:latin typeface="Century Gothic" pitchFamily="34" charset="0"/>
              <a:ea typeface="+mn-ea"/>
              <a:cs typeface="+mn-cs"/>
            </a:rPr>
            <a:t> </a:t>
          </a:r>
          <a:r>
            <a:rPr lang="it-IT" sz="1000" b="0" dirty="0" err="1">
              <a:solidFill>
                <a:schemeClr val="accent1">
                  <a:lumMod val="75000"/>
                </a:schemeClr>
              </a:solidFill>
              <a:latin typeface="Century Gothic" pitchFamily="34" charset="0"/>
              <a:ea typeface="+mn-ea"/>
              <a:cs typeface="+mn-cs"/>
            </a:rPr>
            <a:t>assumptions</a:t>
          </a:r>
          <a:r>
            <a:rPr lang="it-IT" sz="1000" b="0" dirty="0">
              <a:solidFill>
                <a:schemeClr val="accent1">
                  <a:lumMod val="75000"/>
                </a:schemeClr>
              </a:solidFill>
              <a:latin typeface="Century Gothic" pitchFamily="34" charset="0"/>
              <a:ea typeface="+mn-ea"/>
              <a:cs typeface="+mn-cs"/>
            </a:rPr>
            <a:t> to model </a:t>
          </a:r>
          <a:r>
            <a:rPr lang="it-IT" sz="1000" b="0" dirty="0" err="1">
              <a:solidFill>
                <a:schemeClr val="accent1">
                  <a:lumMod val="75000"/>
                </a:schemeClr>
              </a:solidFill>
              <a:latin typeface="Century Gothic" pitchFamily="34" charset="0"/>
              <a:ea typeface="+mn-ea"/>
              <a:cs typeface="+mn-cs"/>
            </a:rPr>
            <a:t>it</a:t>
          </a:r>
          <a:endParaRPr lang="it-IT" sz="1000" b="0" dirty="0"/>
        </a:p>
      </dgm:t>
    </dgm:pt>
    <dgm:pt modelId="{AD033CD7-2721-42A2-B091-A05458594CD8}" type="parTrans" cxnId="{AEF97765-B124-468C-900B-D3DD189A6889}">
      <dgm:prSet/>
      <dgm:spPr/>
      <dgm:t>
        <a:bodyPr/>
        <a:lstStyle/>
        <a:p>
          <a:endParaRPr lang="it-IT"/>
        </a:p>
      </dgm:t>
    </dgm:pt>
    <dgm:pt modelId="{85BBB175-25FC-47E6-AF10-03DDA875E033}" type="sibTrans" cxnId="{AEF97765-B124-468C-900B-D3DD189A6889}">
      <dgm:prSet/>
      <dgm:spPr/>
      <dgm:t>
        <a:bodyPr/>
        <a:lstStyle/>
        <a:p>
          <a:endParaRPr lang="it-IT"/>
        </a:p>
      </dgm:t>
    </dgm:pt>
    <dgm:pt modelId="{3CCB780F-21E4-4B2E-84B6-DFD9BE30E7FE}" type="pres">
      <dgm:prSet presAssocID="{92EFA740-0E17-47BF-BD44-D2C4156E6DB4}" presName="Name0" presStyleCnt="0">
        <dgm:presLayoutVars>
          <dgm:chMax val="7"/>
          <dgm:chPref val="5"/>
        </dgm:presLayoutVars>
      </dgm:prSet>
      <dgm:spPr/>
    </dgm:pt>
    <dgm:pt modelId="{6EB8FF75-94DF-4572-BBEE-562A8533758B}" type="pres">
      <dgm:prSet presAssocID="{92EFA740-0E17-47BF-BD44-D2C4156E6DB4}" presName="arrowNode" presStyleLbl="node1" presStyleIdx="0" presStyleCnt="1" custAng="315064" custScaleX="82186" custScaleY="78377" custLinFactNeighborX="7611" custLinFactNeighborY="1875"/>
      <dgm:spPr/>
    </dgm:pt>
    <dgm:pt modelId="{C331200A-47BB-493B-9E67-3D15E0B46B4F}" type="pres">
      <dgm:prSet presAssocID="{4326D6B8-2096-44A5-9DAA-4C608F52075C}" presName="txNode1" presStyleLbl="revTx" presStyleIdx="0" presStyleCnt="4" custScaleX="97652" custLinFactNeighborX="-7772" custLinFactNeighborY="47193">
        <dgm:presLayoutVars>
          <dgm:bulletEnabled val="1"/>
        </dgm:presLayoutVars>
      </dgm:prSet>
      <dgm:spPr/>
    </dgm:pt>
    <dgm:pt modelId="{7688B30C-A1FB-4209-AD4D-E0468A46DB14}" type="pres">
      <dgm:prSet presAssocID="{3F1C71C7-BE66-4123-B561-707AB56084B1}" presName="txNode2" presStyleLbl="revTx" presStyleIdx="1" presStyleCnt="4" custScaleX="87173" custLinFactNeighborX="-7102" custLinFactNeighborY="-13770">
        <dgm:presLayoutVars>
          <dgm:bulletEnabled val="1"/>
        </dgm:presLayoutVars>
      </dgm:prSet>
      <dgm:spPr/>
    </dgm:pt>
    <dgm:pt modelId="{67A70EA4-F9F9-40F6-B849-44F09FEF05A4}" type="pres">
      <dgm:prSet presAssocID="{C39DFD2C-0EC0-4D46-85EE-77363FFE7DC1}" presName="dotNode2" presStyleCnt="0"/>
      <dgm:spPr/>
    </dgm:pt>
    <dgm:pt modelId="{6C658D88-3400-4A2E-A2F7-71D2333F1805}" type="pres">
      <dgm:prSet presAssocID="{C39DFD2C-0EC0-4D46-85EE-77363FFE7DC1}" presName="dotRepeatNode" presStyleLbl="fgShp" presStyleIdx="0" presStyleCnt="2" custLinFactX="100000" custLinFactY="29222" custLinFactNeighborX="146471" custLinFactNeighborY="100000"/>
      <dgm:spPr/>
    </dgm:pt>
    <dgm:pt modelId="{55C52570-8099-4CBF-8898-552EE47072D3}" type="pres">
      <dgm:prSet presAssocID="{4CB8D4BB-A985-4DA0-88E2-293E354D52A8}" presName="txNode3" presStyleLbl="revTx" presStyleIdx="2" presStyleCnt="4" custScaleX="74833" custLinFactNeighborX="18877" custLinFactNeighborY="35916">
        <dgm:presLayoutVars>
          <dgm:bulletEnabled val="1"/>
        </dgm:presLayoutVars>
      </dgm:prSet>
      <dgm:spPr/>
    </dgm:pt>
    <dgm:pt modelId="{B4178637-9DA4-4573-96A4-A44B7321C376}" type="pres">
      <dgm:prSet presAssocID="{118D4C7A-CC67-4799-A662-45FDFC4C7AFD}" presName="dotNode3" presStyleCnt="0"/>
      <dgm:spPr/>
    </dgm:pt>
    <dgm:pt modelId="{FF973E7D-1006-4FE9-98BD-6B3A0548EE8B}" type="pres">
      <dgm:prSet presAssocID="{118D4C7A-CC67-4799-A662-45FDFC4C7AFD}" presName="dotRepeatNode" presStyleLbl="fgShp" presStyleIdx="1" presStyleCnt="2" custLinFactX="7051" custLinFactNeighborX="100000"/>
      <dgm:spPr/>
    </dgm:pt>
    <dgm:pt modelId="{4E437877-55DC-40FC-B680-E0CF21E6B1D1}" type="pres">
      <dgm:prSet presAssocID="{829671A7-CBC2-4200-962D-E2510152800A}" presName="txNode4" presStyleLbl="revTx" presStyleIdx="3" presStyleCnt="4" custScaleX="117113" custLinFactNeighborX="-14513" custLinFactNeighborY="-18375">
        <dgm:presLayoutVars>
          <dgm:bulletEnabled val="1"/>
        </dgm:presLayoutVars>
      </dgm:prSet>
      <dgm:spPr/>
    </dgm:pt>
  </dgm:ptLst>
  <dgm:cxnLst>
    <dgm:cxn modelId="{065CB72F-07C5-4692-818A-FA8EE64F2906}" srcId="{92EFA740-0E17-47BF-BD44-D2C4156E6DB4}" destId="{4326D6B8-2096-44A5-9DAA-4C608F52075C}" srcOrd="0" destOrd="0" parTransId="{8CF514A7-FB2C-4E1B-B629-97ACE4C3D8DC}" sibTransId="{4160DD66-4540-44DE-9477-A501286DB4A1}"/>
    <dgm:cxn modelId="{848320B1-00CF-4127-9E98-CB96B03B411D}" srcId="{92EFA740-0E17-47BF-BD44-D2C4156E6DB4}" destId="{3F1C71C7-BE66-4123-B561-707AB56084B1}" srcOrd="1" destOrd="0" parTransId="{B748D204-1D9C-462B-AC58-DE5D5D648A06}" sibTransId="{C39DFD2C-0EC0-4D46-85EE-77363FFE7DC1}"/>
    <dgm:cxn modelId="{2392CF59-ECD5-4542-AFB7-9FAF625E2064}" type="presOf" srcId="{829671A7-CBC2-4200-962D-E2510152800A}" destId="{4E437877-55DC-40FC-B680-E0CF21E6B1D1}" srcOrd="0" destOrd="0" presId="urn:microsoft.com/office/officeart/2009/3/layout/DescendingProcess"/>
    <dgm:cxn modelId="{DDB033F2-4D38-41DA-A0E6-F8BE0062BE8F}" type="presOf" srcId="{118D4C7A-CC67-4799-A662-45FDFC4C7AFD}" destId="{FF973E7D-1006-4FE9-98BD-6B3A0548EE8B}" srcOrd="0" destOrd="0" presId="urn:microsoft.com/office/officeart/2009/3/layout/DescendingProcess"/>
    <dgm:cxn modelId="{622E3DBA-EE46-4C35-BECD-D329D53DE0D1}" type="presOf" srcId="{4CB8D4BB-A985-4DA0-88E2-293E354D52A8}" destId="{55C52570-8099-4CBF-8898-552EE47072D3}" srcOrd="0" destOrd="0" presId="urn:microsoft.com/office/officeart/2009/3/layout/DescendingProcess"/>
    <dgm:cxn modelId="{AEF97765-B124-468C-900B-D3DD189A6889}" srcId="{92EFA740-0E17-47BF-BD44-D2C4156E6DB4}" destId="{829671A7-CBC2-4200-962D-E2510152800A}" srcOrd="3" destOrd="0" parTransId="{AD033CD7-2721-42A2-B091-A05458594CD8}" sibTransId="{85BBB175-25FC-47E6-AF10-03DDA875E033}"/>
    <dgm:cxn modelId="{972F54B7-771D-4380-8B94-6C6A0DD71621}" type="presOf" srcId="{4326D6B8-2096-44A5-9DAA-4C608F52075C}" destId="{C331200A-47BB-493B-9E67-3D15E0B46B4F}" srcOrd="0" destOrd="0" presId="urn:microsoft.com/office/officeart/2009/3/layout/DescendingProcess"/>
    <dgm:cxn modelId="{67C5A55C-612A-47B9-A9BD-3CE1E00BAA4B}" type="presOf" srcId="{3F1C71C7-BE66-4123-B561-707AB56084B1}" destId="{7688B30C-A1FB-4209-AD4D-E0468A46DB14}" srcOrd="0" destOrd="0" presId="urn:microsoft.com/office/officeart/2009/3/layout/DescendingProcess"/>
    <dgm:cxn modelId="{9C4CBABA-22CD-4930-BDA8-C5A2AFBD98C7}" type="presOf" srcId="{92EFA740-0E17-47BF-BD44-D2C4156E6DB4}" destId="{3CCB780F-21E4-4B2E-84B6-DFD9BE30E7FE}" srcOrd="0" destOrd="0" presId="urn:microsoft.com/office/officeart/2009/3/layout/DescendingProcess"/>
    <dgm:cxn modelId="{6A40930F-9C3F-459A-B36B-418D63D1BBDC}" srcId="{92EFA740-0E17-47BF-BD44-D2C4156E6DB4}" destId="{4CB8D4BB-A985-4DA0-88E2-293E354D52A8}" srcOrd="2" destOrd="0" parTransId="{FD876E97-DD67-464D-A84F-9A80B7171F1C}" sibTransId="{118D4C7A-CC67-4799-A662-45FDFC4C7AFD}"/>
    <dgm:cxn modelId="{A40BF094-5250-4B7E-AC7D-99B0F2E55B7C}" type="presOf" srcId="{C39DFD2C-0EC0-4D46-85EE-77363FFE7DC1}" destId="{6C658D88-3400-4A2E-A2F7-71D2333F1805}" srcOrd="0" destOrd="0" presId="urn:microsoft.com/office/officeart/2009/3/layout/DescendingProcess"/>
    <dgm:cxn modelId="{E28CA962-8CC7-46C3-BB21-BB79C90929C2}" type="presParOf" srcId="{3CCB780F-21E4-4B2E-84B6-DFD9BE30E7FE}" destId="{6EB8FF75-94DF-4572-BBEE-562A8533758B}" srcOrd="0" destOrd="0" presId="urn:microsoft.com/office/officeart/2009/3/layout/DescendingProcess"/>
    <dgm:cxn modelId="{C3C82642-F315-4211-A200-63B4D3A9EBA3}" type="presParOf" srcId="{3CCB780F-21E4-4B2E-84B6-DFD9BE30E7FE}" destId="{C331200A-47BB-493B-9E67-3D15E0B46B4F}" srcOrd="1" destOrd="0" presId="urn:microsoft.com/office/officeart/2009/3/layout/DescendingProcess"/>
    <dgm:cxn modelId="{AD9E7027-92E1-40D6-A389-1929E2DA9F41}" type="presParOf" srcId="{3CCB780F-21E4-4B2E-84B6-DFD9BE30E7FE}" destId="{7688B30C-A1FB-4209-AD4D-E0468A46DB14}" srcOrd="2" destOrd="0" presId="urn:microsoft.com/office/officeart/2009/3/layout/DescendingProcess"/>
    <dgm:cxn modelId="{F7F95E8F-536C-4F41-AB53-5FA15BDC06B3}" type="presParOf" srcId="{3CCB780F-21E4-4B2E-84B6-DFD9BE30E7FE}" destId="{67A70EA4-F9F9-40F6-B849-44F09FEF05A4}" srcOrd="3" destOrd="0" presId="urn:microsoft.com/office/officeart/2009/3/layout/DescendingProcess"/>
    <dgm:cxn modelId="{E6768F0C-4399-4F76-86E8-A28EFDDB1897}" type="presParOf" srcId="{67A70EA4-F9F9-40F6-B849-44F09FEF05A4}" destId="{6C658D88-3400-4A2E-A2F7-71D2333F1805}" srcOrd="0" destOrd="0" presId="urn:microsoft.com/office/officeart/2009/3/layout/DescendingProcess"/>
    <dgm:cxn modelId="{6B553A36-1280-4D3C-9ABB-1C8612BB423C}" type="presParOf" srcId="{3CCB780F-21E4-4B2E-84B6-DFD9BE30E7FE}" destId="{55C52570-8099-4CBF-8898-552EE47072D3}" srcOrd="4" destOrd="0" presId="urn:microsoft.com/office/officeart/2009/3/layout/DescendingProcess"/>
    <dgm:cxn modelId="{F1E42B82-0412-457F-803B-E53082C3B9C7}" type="presParOf" srcId="{3CCB780F-21E4-4B2E-84B6-DFD9BE30E7FE}" destId="{B4178637-9DA4-4573-96A4-A44B7321C376}" srcOrd="5" destOrd="0" presId="urn:microsoft.com/office/officeart/2009/3/layout/DescendingProcess"/>
    <dgm:cxn modelId="{7F00FC43-B804-4582-933D-DB7FA4A70276}" type="presParOf" srcId="{B4178637-9DA4-4573-96A4-A44B7321C376}" destId="{FF973E7D-1006-4FE9-98BD-6B3A0548EE8B}" srcOrd="0" destOrd="0" presId="urn:microsoft.com/office/officeart/2009/3/layout/DescendingProcess"/>
    <dgm:cxn modelId="{039EE080-D41D-435B-B171-52541BCF89E4}" type="presParOf" srcId="{3CCB780F-21E4-4B2E-84B6-DFD9BE30E7FE}" destId="{4E437877-55DC-40FC-B680-E0CF21E6B1D1}" srcOrd="6" destOrd="0" presId="urn:microsoft.com/office/officeart/2009/3/layout/Descending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DCE276-F0F9-4B86-8AEB-22D86F1B9594}" type="doc">
      <dgm:prSet loTypeId="urn:microsoft.com/office/officeart/2005/8/layout/vProcess5" loCatId="process" qsTypeId="urn:microsoft.com/office/officeart/2005/8/quickstyle/simple2" qsCatId="simple" csTypeId="urn:microsoft.com/office/officeart/2005/8/colors/accent1_1" csCatId="accent1" phldr="1"/>
      <dgm:spPr/>
      <dgm:t>
        <a:bodyPr/>
        <a:lstStyle/>
        <a:p>
          <a:endParaRPr lang="it-IT"/>
        </a:p>
      </dgm:t>
    </dgm:pt>
    <dgm:pt modelId="{47B64EE5-741E-4FD7-A274-37E2DBA9BC4B}">
      <dgm:prSet phldrT="[Testo]"/>
      <dgm:spPr>
        <a:ln>
          <a:solidFill>
            <a:srgbClr val="376092"/>
          </a:solidFill>
        </a:ln>
      </dgm:spPr>
      <dgm:t>
        <a:bodyPr/>
        <a:lstStyle/>
        <a:p>
          <a:r>
            <a:rPr lang="it-IT" b="1" dirty="0"/>
            <a:t> </a:t>
          </a:r>
          <a:endParaRPr lang="it-IT" dirty="0"/>
        </a:p>
      </dgm:t>
    </dgm:pt>
    <dgm:pt modelId="{4B4D89C6-6FD0-49C9-9A38-88BD82237982}" type="parTrans" cxnId="{BD849802-2A5A-4788-AFCF-48D16F19F056}">
      <dgm:prSet/>
      <dgm:spPr/>
      <dgm:t>
        <a:bodyPr/>
        <a:lstStyle/>
        <a:p>
          <a:endParaRPr lang="it-IT"/>
        </a:p>
      </dgm:t>
    </dgm:pt>
    <dgm:pt modelId="{14F4975F-98DC-4B71-8932-2AD3556EECD0}" type="sibTrans" cxnId="{BD849802-2A5A-4788-AFCF-48D16F19F056}">
      <dgm:prSet/>
      <dgm:spPr>
        <a:solidFill>
          <a:srgbClr val="FFFFFF"/>
        </a:solidFill>
        <a:ln>
          <a:solidFill>
            <a:srgbClr val="376092"/>
          </a:solidFill>
        </a:ln>
      </dgm:spPr>
      <dgm:t>
        <a:bodyPr/>
        <a:lstStyle/>
        <a:p>
          <a:endParaRPr lang="it-IT"/>
        </a:p>
      </dgm:t>
    </dgm:pt>
    <dgm:pt modelId="{5C0D4D26-E344-4135-9177-DAD78F5D564F}">
      <dgm:prSet phldrT="[Testo]"/>
      <dgm:spPr>
        <a:solidFill>
          <a:srgbClr val="FFCC00"/>
        </a:solidFill>
        <a:ln>
          <a:solidFill>
            <a:srgbClr val="376092"/>
          </a:solidFill>
        </a:ln>
      </dgm:spPr>
      <dgm:t>
        <a:bodyPr/>
        <a:lstStyle/>
        <a:p>
          <a:r>
            <a:rPr lang="it-IT" dirty="0"/>
            <a:t> </a:t>
          </a:r>
        </a:p>
      </dgm:t>
    </dgm:pt>
    <dgm:pt modelId="{01215BA9-CA1D-47B3-AA73-449B6B2D8C8D}" type="parTrans" cxnId="{D8AC4D7F-4866-41E5-AA49-9E67BF676BE2}">
      <dgm:prSet/>
      <dgm:spPr/>
      <dgm:t>
        <a:bodyPr/>
        <a:lstStyle/>
        <a:p>
          <a:endParaRPr lang="it-IT"/>
        </a:p>
      </dgm:t>
    </dgm:pt>
    <dgm:pt modelId="{C3B95F91-644F-4D56-939E-1F37BD23221C}" type="sibTrans" cxnId="{D8AC4D7F-4866-41E5-AA49-9E67BF676BE2}">
      <dgm:prSet/>
      <dgm:spPr/>
      <dgm:t>
        <a:bodyPr/>
        <a:lstStyle/>
        <a:p>
          <a:endParaRPr lang="it-IT"/>
        </a:p>
      </dgm:t>
    </dgm:pt>
    <dgm:pt modelId="{43B3D31D-3F0C-46D9-9FA6-67AF8BC8A204}">
      <dgm:prSet phldrT="[Testo]"/>
      <dgm:spPr>
        <a:ln>
          <a:solidFill>
            <a:srgbClr val="376092"/>
          </a:solidFill>
        </a:ln>
      </dgm:spPr>
      <dgm:t>
        <a:bodyPr/>
        <a:lstStyle/>
        <a:p>
          <a:r>
            <a:rPr lang="it-IT" dirty="0"/>
            <a:t> </a:t>
          </a:r>
        </a:p>
      </dgm:t>
    </dgm:pt>
    <dgm:pt modelId="{A940E7AD-93A5-4D2A-B684-670A5B6220EC}" type="sibTrans" cxnId="{D6AFF6B6-32B4-4DDB-87EC-1F373DC2D3DD}">
      <dgm:prSet/>
      <dgm:spPr>
        <a:solidFill>
          <a:srgbClr val="FFFFFF"/>
        </a:solidFill>
        <a:ln>
          <a:solidFill>
            <a:srgbClr val="376092"/>
          </a:solidFill>
        </a:ln>
      </dgm:spPr>
      <dgm:t>
        <a:bodyPr/>
        <a:lstStyle/>
        <a:p>
          <a:endParaRPr lang="it-IT"/>
        </a:p>
      </dgm:t>
    </dgm:pt>
    <dgm:pt modelId="{B55A3FE3-A39B-4082-933D-A2EDB5A435B6}" type="parTrans" cxnId="{D6AFF6B6-32B4-4DDB-87EC-1F373DC2D3DD}">
      <dgm:prSet/>
      <dgm:spPr/>
      <dgm:t>
        <a:bodyPr/>
        <a:lstStyle/>
        <a:p>
          <a:endParaRPr lang="it-IT"/>
        </a:p>
      </dgm:t>
    </dgm:pt>
    <dgm:pt modelId="{CDBB54D1-B91D-4B29-A547-3BC90905F66A}" type="pres">
      <dgm:prSet presAssocID="{87DCE276-F0F9-4B86-8AEB-22D86F1B9594}" presName="outerComposite" presStyleCnt="0">
        <dgm:presLayoutVars>
          <dgm:chMax val="5"/>
          <dgm:dir/>
          <dgm:resizeHandles val="exact"/>
        </dgm:presLayoutVars>
      </dgm:prSet>
      <dgm:spPr/>
    </dgm:pt>
    <dgm:pt modelId="{68036146-885F-4BF5-B13C-A1A404688DF7}" type="pres">
      <dgm:prSet presAssocID="{87DCE276-F0F9-4B86-8AEB-22D86F1B9594}" presName="dummyMaxCanvas" presStyleCnt="0">
        <dgm:presLayoutVars/>
      </dgm:prSet>
      <dgm:spPr/>
    </dgm:pt>
    <dgm:pt modelId="{BBB4B920-015C-4301-AE99-B50E00EAC7BC}" type="pres">
      <dgm:prSet presAssocID="{87DCE276-F0F9-4B86-8AEB-22D86F1B9594}" presName="ThreeNodes_1" presStyleLbl="node1" presStyleIdx="0" presStyleCnt="3" custScaleY="102393" custLinFactNeighborY="-3873">
        <dgm:presLayoutVars>
          <dgm:bulletEnabled val="1"/>
        </dgm:presLayoutVars>
      </dgm:prSet>
      <dgm:spPr/>
    </dgm:pt>
    <dgm:pt modelId="{01479128-5FE0-4FD0-ABDA-244685332D6A}" type="pres">
      <dgm:prSet presAssocID="{87DCE276-F0F9-4B86-8AEB-22D86F1B9594}" presName="ThreeNodes_2" presStyleLbl="node1" presStyleIdx="1" presStyleCnt="3" custScaleY="81412" custLinFactNeighborY="-6324">
        <dgm:presLayoutVars>
          <dgm:bulletEnabled val="1"/>
        </dgm:presLayoutVars>
      </dgm:prSet>
      <dgm:spPr/>
    </dgm:pt>
    <dgm:pt modelId="{F11B8FCB-1BF0-4A80-8E1D-016F8049EB69}" type="pres">
      <dgm:prSet presAssocID="{87DCE276-F0F9-4B86-8AEB-22D86F1B9594}" presName="ThreeNodes_3" presStyleLbl="node1" presStyleIdx="2" presStyleCnt="3" custLinFactNeighborY="-3657">
        <dgm:presLayoutVars>
          <dgm:bulletEnabled val="1"/>
        </dgm:presLayoutVars>
      </dgm:prSet>
      <dgm:spPr/>
    </dgm:pt>
    <dgm:pt modelId="{01190F92-2B6A-4DF8-B7F4-89C5D84F1D6A}" type="pres">
      <dgm:prSet presAssocID="{87DCE276-F0F9-4B86-8AEB-22D86F1B9594}" presName="ThreeConn_1-2" presStyleLbl="fgAccFollowNode1" presStyleIdx="0" presStyleCnt="2">
        <dgm:presLayoutVars>
          <dgm:bulletEnabled val="1"/>
        </dgm:presLayoutVars>
      </dgm:prSet>
      <dgm:spPr/>
    </dgm:pt>
    <dgm:pt modelId="{26084AEC-28A9-4FE8-AE81-15D8B9A56EB6}" type="pres">
      <dgm:prSet presAssocID="{87DCE276-F0F9-4B86-8AEB-22D86F1B9594}" presName="ThreeConn_2-3" presStyleLbl="fgAccFollowNode1" presStyleIdx="1" presStyleCnt="2" custLinFactNeighborY="-21056">
        <dgm:presLayoutVars>
          <dgm:bulletEnabled val="1"/>
        </dgm:presLayoutVars>
      </dgm:prSet>
      <dgm:spPr/>
    </dgm:pt>
    <dgm:pt modelId="{360632F4-1DF5-4333-B278-66B372905D6C}" type="pres">
      <dgm:prSet presAssocID="{87DCE276-F0F9-4B86-8AEB-22D86F1B9594}" presName="ThreeNodes_1_text" presStyleLbl="node1" presStyleIdx="2" presStyleCnt="3">
        <dgm:presLayoutVars>
          <dgm:bulletEnabled val="1"/>
        </dgm:presLayoutVars>
      </dgm:prSet>
      <dgm:spPr/>
    </dgm:pt>
    <dgm:pt modelId="{69EB8879-4C40-44AD-91B9-AD720DD99432}" type="pres">
      <dgm:prSet presAssocID="{87DCE276-F0F9-4B86-8AEB-22D86F1B9594}" presName="ThreeNodes_2_text" presStyleLbl="node1" presStyleIdx="2" presStyleCnt="3">
        <dgm:presLayoutVars>
          <dgm:bulletEnabled val="1"/>
        </dgm:presLayoutVars>
      </dgm:prSet>
      <dgm:spPr/>
    </dgm:pt>
    <dgm:pt modelId="{F68E9F8B-7F36-4DD5-B607-1426B61839D2}" type="pres">
      <dgm:prSet presAssocID="{87DCE276-F0F9-4B86-8AEB-22D86F1B9594}" presName="ThreeNodes_3_text" presStyleLbl="node1" presStyleIdx="2" presStyleCnt="3">
        <dgm:presLayoutVars>
          <dgm:bulletEnabled val="1"/>
        </dgm:presLayoutVars>
      </dgm:prSet>
      <dgm:spPr/>
    </dgm:pt>
  </dgm:ptLst>
  <dgm:cxnLst>
    <dgm:cxn modelId="{BD849802-2A5A-4788-AFCF-48D16F19F056}" srcId="{87DCE276-F0F9-4B86-8AEB-22D86F1B9594}" destId="{47B64EE5-741E-4FD7-A274-37E2DBA9BC4B}" srcOrd="0" destOrd="0" parTransId="{4B4D89C6-6FD0-49C9-9A38-88BD82237982}" sibTransId="{14F4975F-98DC-4B71-8932-2AD3556EECD0}"/>
    <dgm:cxn modelId="{D8AC4D7F-4866-41E5-AA49-9E67BF676BE2}" srcId="{87DCE276-F0F9-4B86-8AEB-22D86F1B9594}" destId="{5C0D4D26-E344-4135-9177-DAD78F5D564F}" srcOrd="2" destOrd="0" parTransId="{01215BA9-CA1D-47B3-AA73-449B6B2D8C8D}" sibTransId="{C3B95F91-644F-4D56-939E-1F37BD23221C}"/>
    <dgm:cxn modelId="{C2A82899-1436-483E-8172-0CDE39834246}" type="presOf" srcId="{47B64EE5-741E-4FD7-A274-37E2DBA9BC4B}" destId="{BBB4B920-015C-4301-AE99-B50E00EAC7BC}" srcOrd="0" destOrd="0" presId="urn:microsoft.com/office/officeart/2005/8/layout/vProcess5"/>
    <dgm:cxn modelId="{D6AFF6B6-32B4-4DDB-87EC-1F373DC2D3DD}" srcId="{87DCE276-F0F9-4B86-8AEB-22D86F1B9594}" destId="{43B3D31D-3F0C-46D9-9FA6-67AF8BC8A204}" srcOrd="1" destOrd="0" parTransId="{B55A3FE3-A39B-4082-933D-A2EDB5A435B6}" sibTransId="{A940E7AD-93A5-4D2A-B684-670A5B6220EC}"/>
    <dgm:cxn modelId="{0E4DF8B8-A12F-4487-8865-4563FBD097F2}" type="presOf" srcId="{5C0D4D26-E344-4135-9177-DAD78F5D564F}" destId="{F11B8FCB-1BF0-4A80-8E1D-016F8049EB69}" srcOrd="0" destOrd="0" presId="urn:microsoft.com/office/officeart/2005/8/layout/vProcess5"/>
    <dgm:cxn modelId="{7DB49678-6A93-4999-AD63-E2C6D9F761B4}" type="presOf" srcId="{A940E7AD-93A5-4D2A-B684-670A5B6220EC}" destId="{26084AEC-28A9-4FE8-AE81-15D8B9A56EB6}" srcOrd="0" destOrd="0" presId="urn:microsoft.com/office/officeart/2005/8/layout/vProcess5"/>
    <dgm:cxn modelId="{D727A411-9875-40E1-AEA1-40EB9A6760D2}" type="presOf" srcId="{43B3D31D-3F0C-46D9-9FA6-67AF8BC8A204}" destId="{69EB8879-4C40-44AD-91B9-AD720DD99432}" srcOrd="1" destOrd="0" presId="urn:microsoft.com/office/officeart/2005/8/layout/vProcess5"/>
    <dgm:cxn modelId="{6A4116B4-836E-4A0C-8035-FC7977FABCAF}" type="presOf" srcId="{14F4975F-98DC-4B71-8932-2AD3556EECD0}" destId="{01190F92-2B6A-4DF8-B7F4-89C5D84F1D6A}" srcOrd="0" destOrd="0" presId="urn:microsoft.com/office/officeart/2005/8/layout/vProcess5"/>
    <dgm:cxn modelId="{1966C47C-210E-4C1C-9CDB-1920BBE4A2E5}" type="presOf" srcId="{47B64EE5-741E-4FD7-A274-37E2DBA9BC4B}" destId="{360632F4-1DF5-4333-B278-66B372905D6C}" srcOrd="1" destOrd="0" presId="urn:microsoft.com/office/officeart/2005/8/layout/vProcess5"/>
    <dgm:cxn modelId="{20FF177E-586F-4963-A253-81F5781EE6BF}" type="presOf" srcId="{5C0D4D26-E344-4135-9177-DAD78F5D564F}" destId="{F68E9F8B-7F36-4DD5-B607-1426B61839D2}" srcOrd="1" destOrd="0" presId="urn:microsoft.com/office/officeart/2005/8/layout/vProcess5"/>
    <dgm:cxn modelId="{8B596910-39CD-43B4-A180-FD581110EEB9}" type="presOf" srcId="{43B3D31D-3F0C-46D9-9FA6-67AF8BC8A204}" destId="{01479128-5FE0-4FD0-ABDA-244685332D6A}" srcOrd="0" destOrd="0" presId="urn:microsoft.com/office/officeart/2005/8/layout/vProcess5"/>
    <dgm:cxn modelId="{4CB275FF-E23C-4816-8DF5-A16FB51553B0}" type="presOf" srcId="{87DCE276-F0F9-4B86-8AEB-22D86F1B9594}" destId="{CDBB54D1-B91D-4B29-A547-3BC90905F66A}" srcOrd="0" destOrd="0" presId="urn:microsoft.com/office/officeart/2005/8/layout/vProcess5"/>
    <dgm:cxn modelId="{F4ACC5E4-CC89-4525-8B6C-8914B228DAD4}" type="presParOf" srcId="{CDBB54D1-B91D-4B29-A547-3BC90905F66A}" destId="{68036146-885F-4BF5-B13C-A1A404688DF7}" srcOrd="0" destOrd="0" presId="urn:microsoft.com/office/officeart/2005/8/layout/vProcess5"/>
    <dgm:cxn modelId="{E94326A3-985F-4A02-9C68-0F40E27AD568}" type="presParOf" srcId="{CDBB54D1-B91D-4B29-A547-3BC90905F66A}" destId="{BBB4B920-015C-4301-AE99-B50E00EAC7BC}" srcOrd="1" destOrd="0" presId="urn:microsoft.com/office/officeart/2005/8/layout/vProcess5"/>
    <dgm:cxn modelId="{94B85BCE-0828-43B8-A2CA-6A1D15556860}" type="presParOf" srcId="{CDBB54D1-B91D-4B29-A547-3BC90905F66A}" destId="{01479128-5FE0-4FD0-ABDA-244685332D6A}" srcOrd="2" destOrd="0" presId="urn:microsoft.com/office/officeart/2005/8/layout/vProcess5"/>
    <dgm:cxn modelId="{C6EE263C-9971-450F-895F-DBA71CEFC1DE}" type="presParOf" srcId="{CDBB54D1-B91D-4B29-A547-3BC90905F66A}" destId="{F11B8FCB-1BF0-4A80-8E1D-016F8049EB69}" srcOrd="3" destOrd="0" presId="urn:microsoft.com/office/officeart/2005/8/layout/vProcess5"/>
    <dgm:cxn modelId="{C8AFF1B9-6197-442C-ACC5-C3CB644EB756}" type="presParOf" srcId="{CDBB54D1-B91D-4B29-A547-3BC90905F66A}" destId="{01190F92-2B6A-4DF8-B7F4-89C5D84F1D6A}" srcOrd="4" destOrd="0" presId="urn:microsoft.com/office/officeart/2005/8/layout/vProcess5"/>
    <dgm:cxn modelId="{C64A87E9-EAD3-4588-B046-FFEDDBF719DC}" type="presParOf" srcId="{CDBB54D1-B91D-4B29-A547-3BC90905F66A}" destId="{26084AEC-28A9-4FE8-AE81-15D8B9A56EB6}" srcOrd="5" destOrd="0" presId="urn:microsoft.com/office/officeart/2005/8/layout/vProcess5"/>
    <dgm:cxn modelId="{3AE03E68-A580-4521-932E-30241BD6D40C}" type="presParOf" srcId="{CDBB54D1-B91D-4B29-A547-3BC90905F66A}" destId="{360632F4-1DF5-4333-B278-66B372905D6C}" srcOrd="6" destOrd="0" presId="urn:microsoft.com/office/officeart/2005/8/layout/vProcess5"/>
    <dgm:cxn modelId="{325249BC-C117-4EA8-8EDD-6514E32735DC}" type="presParOf" srcId="{CDBB54D1-B91D-4B29-A547-3BC90905F66A}" destId="{69EB8879-4C40-44AD-91B9-AD720DD99432}" srcOrd="7" destOrd="0" presId="urn:microsoft.com/office/officeart/2005/8/layout/vProcess5"/>
    <dgm:cxn modelId="{8C19518D-4FBA-429C-A331-A21A2DE73147}" type="presParOf" srcId="{CDBB54D1-B91D-4B29-A547-3BC90905F66A}" destId="{F68E9F8B-7F36-4DD5-B607-1426B61839D2}"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B8FF75-94DF-4572-BBEE-562A8533758B}">
      <dsp:nvSpPr>
        <dsp:cNvPr id="0" name=""/>
        <dsp:cNvSpPr/>
      </dsp:nvSpPr>
      <dsp:spPr>
        <a:xfrm rot="4711438">
          <a:off x="1599155" y="1076122"/>
          <a:ext cx="2705634" cy="2064155"/>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58D88-3400-4A2E-A2F7-71D2333F1805}">
      <dsp:nvSpPr>
        <dsp:cNvPr id="0" name=""/>
        <dsp:cNvSpPr/>
      </dsp:nvSpPr>
      <dsp:spPr>
        <a:xfrm>
          <a:off x="2624983" y="1351566"/>
          <a:ext cx="88595" cy="88595"/>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973E7D-1006-4FE9-98BD-6B3A0548EE8B}">
      <dsp:nvSpPr>
        <dsp:cNvPr id="0" name=""/>
        <dsp:cNvSpPr/>
      </dsp:nvSpPr>
      <dsp:spPr>
        <a:xfrm>
          <a:off x="3273054" y="1989328"/>
          <a:ext cx="88595" cy="88595"/>
        </a:xfrm>
        <a:prstGeom prst="ellipse">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31200A-47BB-493B-9E67-3D15E0B46B4F}">
      <dsp:nvSpPr>
        <dsp:cNvPr id="0" name=""/>
        <dsp:cNvSpPr/>
      </dsp:nvSpPr>
      <dsp:spPr>
        <a:xfrm>
          <a:off x="598329" y="306867"/>
          <a:ext cx="1615210"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b" anchorCtr="0">
          <a:noAutofit/>
        </a:bodyPr>
        <a:lstStyle/>
        <a:p>
          <a:pPr lvl="0" algn="ctr" defTabSz="444500">
            <a:lnSpc>
              <a:spcPct val="90000"/>
            </a:lnSpc>
            <a:spcBef>
              <a:spcPct val="0"/>
            </a:spcBef>
            <a:spcAft>
              <a:spcPct val="35000"/>
            </a:spcAft>
          </a:pPr>
          <a:r>
            <a:rPr lang="it-IT" sz="1000" b="1" u="sng" kern="1200" dirty="0">
              <a:solidFill>
                <a:srgbClr val="C00000"/>
              </a:solidFill>
              <a:latin typeface="Century Gothic" pitchFamily="34" charset="0"/>
              <a:ea typeface="+mn-ea"/>
              <a:cs typeface="+mn-cs"/>
            </a:rPr>
            <a:t>UNCORRECTED RAW DATA</a:t>
          </a:r>
          <a:r>
            <a:rPr lang="it-IT" sz="1000" b="1" u="sng" kern="1200" dirty="0">
              <a:solidFill>
                <a:schemeClr val="accent1">
                  <a:lumMod val="75000"/>
                </a:schemeClr>
              </a:solidFill>
              <a:latin typeface="Century Gothic" pitchFamily="34" charset="0"/>
              <a:ea typeface="+mn-ea"/>
              <a:cs typeface="+mn-cs"/>
            </a:rPr>
            <a:t>  </a:t>
          </a:r>
        </a:p>
        <a:p>
          <a:pPr lvl="0" algn="just" defTabSz="444500">
            <a:lnSpc>
              <a:spcPct val="90000"/>
            </a:lnSpc>
            <a:spcBef>
              <a:spcPct val="0"/>
            </a:spcBef>
            <a:spcAft>
              <a:spcPct val="35000"/>
            </a:spcAft>
          </a:pPr>
          <a:r>
            <a:rPr lang="it-IT" sz="1000" b="0" kern="1200" dirty="0" err="1">
              <a:solidFill>
                <a:schemeClr val="accent1">
                  <a:lumMod val="75000"/>
                </a:schemeClr>
              </a:solidFill>
              <a:latin typeface="Century Gothic" pitchFamily="34" charset="0"/>
              <a:ea typeface="+mn-ea"/>
              <a:cs typeface="+mn-cs"/>
            </a:rPr>
            <a:t>nonstationary</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noise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but</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uncorrelated</a:t>
          </a:r>
          <a:r>
            <a:rPr lang="it-IT" sz="1000" b="0" kern="1200" dirty="0">
              <a:solidFill>
                <a:schemeClr val="accent1">
                  <a:lumMod val="75000"/>
                </a:schemeClr>
              </a:solidFill>
              <a:latin typeface="Century Gothic" pitchFamily="34" charset="0"/>
              <a:ea typeface="+mn-ea"/>
              <a:cs typeface="+mn-cs"/>
            </a:rPr>
            <a:t> and with a </a:t>
          </a:r>
          <a:r>
            <a:rPr lang="it-IT" sz="1000" b="0" kern="1200" dirty="0" err="1">
              <a:solidFill>
                <a:schemeClr val="accent1">
                  <a:lumMod val="75000"/>
                </a:schemeClr>
              </a:solidFill>
              <a:latin typeface="Century Gothic" pitchFamily="34" charset="0"/>
              <a:ea typeface="+mn-ea"/>
              <a:cs typeface="+mn-cs"/>
            </a:rPr>
            <a:t>known</a:t>
          </a:r>
          <a:r>
            <a:rPr lang="it-IT" sz="1000" b="0" kern="1200" dirty="0">
              <a:solidFill>
                <a:schemeClr val="accent1">
                  <a:lumMod val="75000"/>
                </a:schemeClr>
              </a:solidFill>
              <a:latin typeface="Century Gothic" pitchFamily="34" charset="0"/>
              <a:ea typeface="+mn-ea"/>
              <a:cs typeface="+mn-cs"/>
            </a:rPr>
            <a:t> Poisson nature</a:t>
          </a:r>
        </a:p>
      </dsp:txBody>
      <dsp:txXfrm>
        <a:off x="598329" y="306867"/>
        <a:ext cx="1615210" cy="650240"/>
      </dsp:txXfrm>
    </dsp:sp>
    <dsp:sp modelId="{7688B30C-A1FB-4209-AD4D-E0468A46DB14}">
      <dsp:nvSpPr>
        <dsp:cNvPr id="0" name=""/>
        <dsp:cNvSpPr/>
      </dsp:nvSpPr>
      <dsp:spPr>
        <a:xfrm>
          <a:off x="2882262" y="866721"/>
          <a:ext cx="1987460"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it-IT" sz="1000" b="1" u="sng" kern="1200" dirty="0">
              <a:solidFill>
                <a:srgbClr val="C00000"/>
              </a:solidFill>
              <a:latin typeface="Century Gothic" pitchFamily="34" charset="0"/>
              <a:ea typeface="+mn-ea"/>
              <a:cs typeface="+mn-cs"/>
            </a:rPr>
            <a:t>CORRECTION PREPROCESSING</a:t>
          </a:r>
          <a:r>
            <a:rPr lang="it-IT" sz="1000" b="1" u="sng" kern="1200" dirty="0">
              <a:solidFill>
                <a:schemeClr val="accent1">
                  <a:lumMod val="75000"/>
                </a:schemeClr>
              </a:solidFill>
              <a:latin typeface="Century Gothic" pitchFamily="34" charset="0"/>
              <a:ea typeface="+mn-ea"/>
              <a:cs typeface="+mn-cs"/>
            </a:rPr>
            <a:t> </a:t>
          </a:r>
        </a:p>
        <a:p>
          <a:pPr lvl="0" algn="just" defTabSz="444500">
            <a:lnSpc>
              <a:spcPct val="90000"/>
            </a:lnSpc>
            <a:spcBef>
              <a:spcPct val="0"/>
            </a:spcBef>
            <a:spcAft>
              <a:spcPct val="35000"/>
            </a:spcAft>
          </a:pPr>
          <a:r>
            <a:rPr lang="it-IT" sz="1000" b="0" kern="1200" dirty="0" err="1">
              <a:solidFill>
                <a:schemeClr val="accent1">
                  <a:lumMod val="75000"/>
                </a:schemeClr>
              </a:solidFill>
              <a:latin typeface="Century Gothic" pitchFamily="34" charset="0"/>
              <a:ea typeface="+mn-ea"/>
              <a:cs typeface="+mn-cs"/>
            </a:rPr>
            <a:t>prior</a:t>
          </a:r>
          <a:r>
            <a:rPr lang="it-IT" sz="1000" b="0" kern="1200" dirty="0">
              <a:solidFill>
                <a:schemeClr val="accent1">
                  <a:lumMod val="75000"/>
                </a:schemeClr>
              </a:solidFill>
              <a:latin typeface="Century Gothic" pitchFamily="34" charset="0"/>
              <a:ea typeface="+mn-ea"/>
              <a:cs typeface="+mn-cs"/>
            </a:rPr>
            <a:t> to </a:t>
          </a:r>
          <a:r>
            <a:rPr lang="it-IT" sz="1000" b="0" kern="1200" dirty="0" err="1">
              <a:solidFill>
                <a:schemeClr val="accent1">
                  <a:lumMod val="75000"/>
                </a:schemeClr>
              </a:solidFill>
              <a:latin typeface="Century Gothic" pitchFamily="34" charset="0"/>
              <a:ea typeface="+mn-ea"/>
              <a:cs typeface="+mn-cs"/>
            </a:rPr>
            <a:t>reconstruction</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these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changes</a:t>
          </a:r>
          <a:r>
            <a:rPr lang="it-IT" sz="1000" b="0" kern="1200" dirty="0">
              <a:solidFill>
                <a:schemeClr val="accent1">
                  <a:lumMod val="75000"/>
                </a:schemeClr>
              </a:solidFill>
              <a:latin typeface="Century Gothic" pitchFamily="34" charset="0"/>
              <a:ea typeface="+mn-ea"/>
              <a:cs typeface="+mn-cs"/>
            </a:rPr>
            <a:t> alter the </a:t>
          </a:r>
          <a:r>
            <a:rPr lang="it-IT" sz="1000" b="0" kern="1200" dirty="0" err="1">
              <a:solidFill>
                <a:schemeClr val="accent1">
                  <a:lumMod val="75000"/>
                </a:schemeClr>
              </a:solidFill>
              <a:latin typeface="Century Gothic" pitchFamily="34" charset="0"/>
              <a:ea typeface="+mn-ea"/>
              <a:cs typeface="+mn-cs"/>
            </a:rPr>
            <a:t>distribution</a:t>
          </a:r>
          <a:r>
            <a:rPr lang="it-IT" sz="1000" b="0" kern="1200" dirty="0">
              <a:solidFill>
                <a:schemeClr val="accent1">
                  <a:lumMod val="75000"/>
                </a:schemeClr>
              </a:solidFill>
              <a:latin typeface="Century Gothic" pitchFamily="34" charset="0"/>
              <a:ea typeface="+mn-ea"/>
              <a:cs typeface="+mn-cs"/>
            </a:rPr>
            <a:t> of </a:t>
          </a:r>
          <a:r>
            <a:rPr lang="it-IT" sz="1000" b="0" kern="1200" dirty="0" err="1">
              <a:solidFill>
                <a:schemeClr val="accent1">
                  <a:lumMod val="75000"/>
                </a:schemeClr>
              </a:solidFill>
              <a:latin typeface="Century Gothic" pitchFamily="34" charset="0"/>
              <a:ea typeface="+mn-ea"/>
              <a:cs typeface="+mn-cs"/>
            </a:rPr>
            <a:t>projection’s</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noise</a:t>
          </a:r>
          <a:endParaRPr lang="it-IT" sz="1000" b="0" kern="1200" dirty="0">
            <a:solidFill>
              <a:schemeClr val="accent1">
                <a:lumMod val="75000"/>
              </a:schemeClr>
            </a:solidFill>
            <a:latin typeface="Century Gothic" pitchFamily="34" charset="0"/>
            <a:ea typeface="+mn-ea"/>
            <a:cs typeface="+mn-cs"/>
          </a:endParaRPr>
        </a:p>
      </dsp:txBody>
      <dsp:txXfrm>
        <a:off x="2882262" y="866721"/>
        <a:ext cx="1987460" cy="650240"/>
      </dsp:txXfrm>
    </dsp:sp>
    <dsp:sp modelId="{55C52570-8099-4CBF-8898-552EE47072D3}">
      <dsp:nvSpPr>
        <dsp:cNvPr id="0" name=""/>
        <dsp:cNvSpPr/>
      </dsp:nvSpPr>
      <dsp:spPr>
        <a:xfrm>
          <a:off x="1410668" y="1942045"/>
          <a:ext cx="1672667"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it-IT" sz="1000" b="1" u="sng" kern="1200" dirty="0">
              <a:solidFill>
                <a:srgbClr val="C00000"/>
              </a:solidFill>
              <a:latin typeface="Century Gothic" pitchFamily="34" charset="0"/>
              <a:ea typeface="+mn-ea"/>
              <a:cs typeface="+mn-cs"/>
            </a:rPr>
            <a:t>RECONSTRUCTION STEP</a:t>
          </a:r>
          <a:r>
            <a:rPr lang="it-IT" sz="1000" b="1" kern="1200" dirty="0">
              <a:solidFill>
                <a:srgbClr val="C00000"/>
              </a:solidFill>
              <a:latin typeface="Century Gothic" pitchFamily="34" charset="0"/>
              <a:ea typeface="+mn-ea"/>
              <a:cs typeface="+mn-cs"/>
            </a:rPr>
            <a:t> </a:t>
          </a:r>
        </a:p>
        <a:p>
          <a:pPr lvl="0" algn="just" defTabSz="444500">
            <a:lnSpc>
              <a:spcPct val="90000"/>
            </a:lnSpc>
            <a:spcBef>
              <a:spcPct val="0"/>
            </a:spcBef>
            <a:spcAft>
              <a:spcPct val="35000"/>
            </a:spcAft>
          </a:pPr>
          <a:r>
            <a:rPr lang="it-IT" sz="1000" b="0" kern="1200" dirty="0" err="1">
              <a:solidFill>
                <a:schemeClr val="accent1">
                  <a:lumMod val="75000"/>
                </a:schemeClr>
              </a:solidFill>
              <a:latin typeface="Century Gothic" pitchFamily="34" charset="0"/>
              <a:ea typeface="+mn-ea"/>
              <a:cs typeface="+mn-cs"/>
            </a:rPr>
            <a:t>reconstruction</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step</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adds</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spatial</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correlation</a:t>
          </a:r>
          <a:r>
            <a:rPr lang="it-IT" sz="1000" b="0" kern="1200" dirty="0">
              <a:solidFill>
                <a:schemeClr val="accent1">
                  <a:lumMod val="75000"/>
                </a:schemeClr>
              </a:solidFill>
              <a:latin typeface="Century Gothic" pitchFamily="34" charset="0"/>
              <a:ea typeface="+mn-ea"/>
              <a:cs typeface="+mn-cs"/>
            </a:rPr>
            <a:t> to the </a:t>
          </a:r>
          <a:r>
            <a:rPr lang="it-IT" sz="1000" b="0" kern="1200" dirty="0" err="1">
              <a:solidFill>
                <a:schemeClr val="accent1">
                  <a:lumMod val="75000"/>
                </a:schemeClr>
              </a:solidFill>
              <a:latin typeface="Century Gothic" pitchFamily="34" charset="0"/>
              <a:ea typeface="+mn-ea"/>
              <a:cs typeface="+mn-cs"/>
            </a:rPr>
            <a:t>noise</a:t>
          </a:r>
          <a:r>
            <a:rPr lang="it-IT" sz="1000" b="0" kern="1200" dirty="0">
              <a:solidFill>
                <a:schemeClr val="accent1">
                  <a:lumMod val="75000"/>
                </a:schemeClr>
              </a:solidFill>
              <a:latin typeface="Century Gothic" pitchFamily="34" charset="0"/>
              <a:ea typeface="+mn-ea"/>
              <a:cs typeface="+mn-cs"/>
            </a:rPr>
            <a:t> in the images</a:t>
          </a:r>
        </a:p>
      </dsp:txBody>
      <dsp:txXfrm>
        <a:off x="1410668" y="1942045"/>
        <a:ext cx="1672667" cy="650240"/>
      </dsp:txXfrm>
    </dsp:sp>
    <dsp:sp modelId="{4E437877-55DC-40FC-B680-E0CF21E6B1D1}">
      <dsp:nvSpPr>
        <dsp:cNvPr id="0" name=""/>
        <dsp:cNvSpPr/>
      </dsp:nvSpPr>
      <dsp:spPr>
        <a:xfrm>
          <a:off x="2427013" y="3294278"/>
          <a:ext cx="2617709" cy="6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t" anchorCtr="0">
          <a:noAutofit/>
        </a:bodyPr>
        <a:lstStyle/>
        <a:p>
          <a:pPr lvl="0" algn="ctr" defTabSz="444500">
            <a:lnSpc>
              <a:spcPct val="90000"/>
            </a:lnSpc>
            <a:spcBef>
              <a:spcPct val="0"/>
            </a:spcBef>
            <a:spcAft>
              <a:spcPct val="35000"/>
            </a:spcAft>
          </a:pPr>
          <a:r>
            <a:rPr lang="it-IT" sz="1000" b="1" u="sng" kern="1200" dirty="0">
              <a:solidFill>
                <a:srgbClr val="C00000"/>
              </a:solidFill>
              <a:latin typeface="Century Gothic" pitchFamily="34" charset="0"/>
              <a:ea typeface="+mn-ea"/>
              <a:cs typeface="+mn-cs"/>
            </a:rPr>
            <a:t>PET IMAGES</a:t>
          </a:r>
        </a:p>
        <a:p>
          <a:pPr lvl="0" algn="just" defTabSz="444500">
            <a:lnSpc>
              <a:spcPct val="90000"/>
            </a:lnSpc>
            <a:spcBef>
              <a:spcPct val="0"/>
            </a:spcBef>
            <a:spcAft>
              <a:spcPct val="35000"/>
            </a:spcAft>
          </a:pPr>
          <a:r>
            <a:rPr lang="it-IT" sz="1000" b="0" kern="1200" dirty="0">
              <a:solidFill>
                <a:schemeClr val="accent1">
                  <a:lumMod val="75000"/>
                </a:schemeClr>
              </a:solidFill>
              <a:latin typeface="Century Gothic" pitchFamily="34" charset="0"/>
              <a:ea typeface="+mn-ea"/>
              <a:cs typeface="+mn-cs"/>
            </a:rPr>
            <a:t>The </a:t>
          </a:r>
          <a:r>
            <a:rPr lang="it-IT" sz="1000" b="0" kern="1200" dirty="0" err="1">
              <a:solidFill>
                <a:schemeClr val="accent1">
                  <a:lumMod val="75000"/>
                </a:schemeClr>
              </a:solidFill>
              <a:latin typeface="Century Gothic" pitchFamily="34" charset="0"/>
              <a:ea typeface="+mn-ea"/>
              <a:cs typeface="+mn-cs"/>
            </a:rPr>
            <a:t>noise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is</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characterized</a:t>
          </a:r>
          <a:r>
            <a:rPr lang="it-IT" sz="1000" b="0" kern="1200" dirty="0">
              <a:solidFill>
                <a:schemeClr val="accent1">
                  <a:lumMod val="75000"/>
                </a:schemeClr>
              </a:solidFill>
              <a:latin typeface="Century Gothic" pitchFamily="34" charset="0"/>
              <a:ea typeface="+mn-ea"/>
              <a:cs typeface="+mn-cs"/>
            </a:rPr>
            <a:t> by un </a:t>
          </a:r>
          <a:r>
            <a:rPr lang="it-IT" sz="1000" b="0" kern="1200" dirty="0" err="1">
              <a:solidFill>
                <a:schemeClr val="accent1">
                  <a:lumMod val="75000"/>
                </a:schemeClr>
              </a:solidFill>
              <a:latin typeface="Century Gothic" pitchFamily="34" charset="0"/>
              <a:ea typeface="+mn-ea"/>
              <a:cs typeface="+mn-cs"/>
            </a:rPr>
            <a:t>unknown</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statistical</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distribution</a:t>
          </a:r>
          <a:r>
            <a:rPr lang="it-IT" sz="1000" b="0" kern="1200" dirty="0">
              <a:solidFill>
                <a:schemeClr val="accent1">
                  <a:lumMod val="75000"/>
                </a:schemeClr>
              </a:solidFill>
              <a:latin typeface="Century Gothic" pitchFamily="34" charset="0"/>
              <a:ea typeface="+mn-ea"/>
              <a:cs typeface="+mn-cs"/>
            </a:rPr>
            <a:t> and </a:t>
          </a:r>
          <a:r>
            <a:rPr lang="it-IT" sz="1000" b="0" kern="1200" dirty="0" err="1">
              <a:solidFill>
                <a:schemeClr val="accent1">
                  <a:lumMod val="75000"/>
                </a:schemeClr>
              </a:solidFill>
              <a:latin typeface="Century Gothic" pitchFamily="34" charset="0"/>
              <a:ea typeface="+mn-ea"/>
              <a:cs typeface="+mn-cs"/>
            </a:rPr>
            <a:t>all</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we</a:t>
          </a:r>
          <a:r>
            <a:rPr lang="it-IT" sz="1000" b="0" kern="1200" dirty="0">
              <a:solidFill>
                <a:schemeClr val="accent1">
                  <a:lumMod val="75000"/>
                </a:schemeClr>
              </a:solidFill>
              <a:latin typeface="Century Gothic" pitchFamily="34" charset="0"/>
              <a:ea typeface="+mn-ea"/>
              <a:cs typeface="+mn-cs"/>
            </a:rPr>
            <a:t> can do </a:t>
          </a:r>
          <a:r>
            <a:rPr lang="it-IT" sz="1000" b="0" kern="1200" dirty="0" err="1">
              <a:solidFill>
                <a:schemeClr val="accent1">
                  <a:lumMod val="75000"/>
                </a:schemeClr>
              </a:solidFill>
              <a:latin typeface="Century Gothic" pitchFamily="34" charset="0"/>
              <a:ea typeface="+mn-ea"/>
              <a:cs typeface="+mn-cs"/>
            </a:rPr>
            <a:t>is</a:t>
          </a:r>
          <a:r>
            <a:rPr lang="it-IT" sz="1000" b="0" kern="1200" dirty="0">
              <a:solidFill>
                <a:schemeClr val="accent1">
                  <a:lumMod val="75000"/>
                </a:schemeClr>
              </a:solidFill>
              <a:latin typeface="Century Gothic" pitchFamily="34" charset="0"/>
              <a:ea typeface="+mn-ea"/>
              <a:cs typeface="+mn-cs"/>
            </a:rPr>
            <a:t> to </a:t>
          </a:r>
          <a:r>
            <a:rPr lang="it-IT" sz="1000" b="0" kern="1200" dirty="0" err="1">
              <a:solidFill>
                <a:schemeClr val="accent1">
                  <a:lumMod val="75000"/>
                </a:schemeClr>
              </a:solidFill>
              <a:latin typeface="Century Gothic" pitchFamily="34" charset="0"/>
              <a:ea typeface="+mn-ea"/>
              <a:cs typeface="+mn-cs"/>
            </a:rPr>
            <a:t>make</a:t>
          </a:r>
          <a:r>
            <a:rPr lang="it-IT" sz="1000" b="0" kern="1200" dirty="0">
              <a:solidFill>
                <a:schemeClr val="accent1">
                  <a:lumMod val="75000"/>
                </a:schemeClr>
              </a:solidFill>
              <a:latin typeface="Century Gothic" pitchFamily="34" charset="0"/>
              <a:ea typeface="+mn-ea"/>
              <a:cs typeface="+mn-cs"/>
            </a:rPr>
            <a:t> </a:t>
          </a:r>
          <a:r>
            <a:rPr lang="it-IT" sz="1000" b="0" kern="1200" dirty="0" err="1">
              <a:solidFill>
                <a:schemeClr val="accent1">
                  <a:lumMod val="75000"/>
                </a:schemeClr>
              </a:solidFill>
              <a:latin typeface="Century Gothic" pitchFamily="34" charset="0"/>
              <a:ea typeface="+mn-ea"/>
              <a:cs typeface="+mn-cs"/>
            </a:rPr>
            <a:t>assumptions</a:t>
          </a:r>
          <a:r>
            <a:rPr lang="it-IT" sz="1000" b="0" kern="1200" dirty="0">
              <a:solidFill>
                <a:schemeClr val="accent1">
                  <a:lumMod val="75000"/>
                </a:schemeClr>
              </a:solidFill>
              <a:latin typeface="Century Gothic" pitchFamily="34" charset="0"/>
              <a:ea typeface="+mn-ea"/>
              <a:cs typeface="+mn-cs"/>
            </a:rPr>
            <a:t> to model </a:t>
          </a:r>
          <a:r>
            <a:rPr lang="it-IT" sz="1000" b="0" kern="1200" dirty="0" err="1">
              <a:solidFill>
                <a:schemeClr val="accent1">
                  <a:lumMod val="75000"/>
                </a:schemeClr>
              </a:solidFill>
              <a:latin typeface="Century Gothic" pitchFamily="34" charset="0"/>
              <a:ea typeface="+mn-ea"/>
              <a:cs typeface="+mn-cs"/>
            </a:rPr>
            <a:t>it</a:t>
          </a:r>
          <a:endParaRPr lang="it-IT" sz="1000" b="0" kern="1200" dirty="0"/>
        </a:p>
      </dsp:txBody>
      <dsp:txXfrm>
        <a:off x="2427013" y="3294278"/>
        <a:ext cx="2617709" cy="650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4B920-015C-4301-AE99-B50E00EAC7BC}">
      <dsp:nvSpPr>
        <dsp:cNvPr id="0" name=""/>
        <dsp:cNvSpPr/>
      </dsp:nvSpPr>
      <dsp:spPr>
        <a:xfrm>
          <a:off x="0" y="-7524"/>
          <a:ext cx="5181600" cy="1287768"/>
        </a:xfrm>
        <a:prstGeom prst="roundRect">
          <a:avLst>
            <a:gd name="adj" fmla="val 10000"/>
          </a:avLst>
        </a:prstGeom>
        <a:solidFill>
          <a:schemeClr val="lt1">
            <a:hueOff val="0"/>
            <a:satOff val="0"/>
            <a:lumOff val="0"/>
            <a:alphaOff val="0"/>
          </a:schemeClr>
        </a:solidFill>
        <a:ln w="38100" cap="flat" cmpd="sng" algn="ctr">
          <a:solidFill>
            <a:srgbClr val="37609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it-IT" sz="4400" b="1" kern="1200" dirty="0"/>
            <a:t> </a:t>
          </a:r>
          <a:endParaRPr lang="it-IT" sz="4400" kern="1200" dirty="0"/>
        </a:p>
      </dsp:txBody>
      <dsp:txXfrm>
        <a:off x="37717" y="30193"/>
        <a:ext cx="3822711" cy="1212334"/>
      </dsp:txXfrm>
    </dsp:sp>
    <dsp:sp modelId="{01479128-5FE0-4FD0-ABDA-244685332D6A}">
      <dsp:nvSpPr>
        <dsp:cNvPr id="0" name=""/>
        <dsp:cNvSpPr/>
      </dsp:nvSpPr>
      <dsp:spPr>
        <a:xfrm>
          <a:off x="457199" y="1512160"/>
          <a:ext cx="5181600" cy="1023895"/>
        </a:xfrm>
        <a:prstGeom prst="roundRect">
          <a:avLst>
            <a:gd name="adj" fmla="val 10000"/>
          </a:avLst>
        </a:prstGeom>
        <a:solidFill>
          <a:schemeClr val="lt1">
            <a:hueOff val="0"/>
            <a:satOff val="0"/>
            <a:lumOff val="0"/>
            <a:alphaOff val="0"/>
          </a:schemeClr>
        </a:solidFill>
        <a:ln w="38100" cap="flat" cmpd="sng" algn="ctr">
          <a:solidFill>
            <a:srgbClr val="37609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it-IT" sz="4400" kern="1200" dirty="0"/>
            <a:t> </a:t>
          </a:r>
        </a:p>
      </dsp:txBody>
      <dsp:txXfrm>
        <a:off x="487188" y="1542149"/>
        <a:ext cx="3846935" cy="963917"/>
      </dsp:txXfrm>
    </dsp:sp>
    <dsp:sp modelId="{F11B8FCB-1BF0-4A80-8E1D-016F8049EB69}">
      <dsp:nvSpPr>
        <dsp:cNvPr id="0" name=""/>
        <dsp:cNvSpPr/>
      </dsp:nvSpPr>
      <dsp:spPr>
        <a:xfrm>
          <a:off x="914399" y="2896098"/>
          <a:ext cx="5181600" cy="1257672"/>
        </a:xfrm>
        <a:prstGeom prst="roundRect">
          <a:avLst>
            <a:gd name="adj" fmla="val 10000"/>
          </a:avLst>
        </a:prstGeom>
        <a:solidFill>
          <a:srgbClr val="FFCC00"/>
        </a:solidFill>
        <a:ln w="38100" cap="flat" cmpd="sng" algn="ctr">
          <a:solidFill>
            <a:srgbClr val="376092"/>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67640" tIns="167640" rIns="167640" bIns="167640" numCol="1" spcCol="1270" anchor="ctr" anchorCtr="0">
          <a:noAutofit/>
        </a:bodyPr>
        <a:lstStyle/>
        <a:p>
          <a:pPr lvl="0" algn="l" defTabSz="1955800">
            <a:lnSpc>
              <a:spcPct val="90000"/>
            </a:lnSpc>
            <a:spcBef>
              <a:spcPct val="0"/>
            </a:spcBef>
            <a:spcAft>
              <a:spcPct val="35000"/>
            </a:spcAft>
          </a:pPr>
          <a:r>
            <a:rPr lang="it-IT" sz="4400" kern="1200" dirty="0"/>
            <a:t> </a:t>
          </a:r>
        </a:p>
      </dsp:txBody>
      <dsp:txXfrm>
        <a:off x="951235" y="2932934"/>
        <a:ext cx="3833241" cy="1184000"/>
      </dsp:txXfrm>
    </dsp:sp>
    <dsp:sp modelId="{01190F92-2B6A-4DF8-B7F4-89C5D84F1D6A}">
      <dsp:nvSpPr>
        <dsp:cNvPr id="0" name=""/>
        <dsp:cNvSpPr/>
      </dsp:nvSpPr>
      <dsp:spPr>
        <a:xfrm>
          <a:off x="4364113" y="961258"/>
          <a:ext cx="817486" cy="817486"/>
        </a:xfrm>
        <a:prstGeom prst="downArrow">
          <a:avLst>
            <a:gd name="adj1" fmla="val 55000"/>
            <a:gd name="adj2" fmla="val 45000"/>
          </a:avLst>
        </a:prstGeom>
        <a:solidFill>
          <a:srgbClr val="FFFFFF"/>
        </a:solidFill>
        <a:ln w="25400" cap="flat" cmpd="sng" algn="ctr">
          <a:solidFill>
            <a:srgbClr val="37609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it-IT" sz="3600" kern="1200"/>
        </a:p>
      </dsp:txBody>
      <dsp:txXfrm>
        <a:off x="4548047" y="961258"/>
        <a:ext cx="449618" cy="615158"/>
      </dsp:txXfrm>
    </dsp:sp>
    <dsp:sp modelId="{26084AEC-28A9-4FE8-AE81-15D8B9A56EB6}">
      <dsp:nvSpPr>
        <dsp:cNvPr id="0" name=""/>
        <dsp:cNvSpPr/>
      </dsp:nvSpPr>
      <dsp:spPr>
        <a:xfrm>
          <a:off x="4821313" y="2248028"/>
          <a:ext cx="817486" cy="817486"/>
        </a:xfrm>
        <a:prstGeom prst="downArrow">
          <a:avLst>
            <a:gd name="adj1" fmla="val 55000"/>
            <a:gd name="adj2" fmla="val 45000"/>
          </a:avLst>
        </a:prstGeom>
        <a:solidFill>
          <a:srgbClr val="FFFFFF"/>
        </a:solidFill>
        <a:ln w="25400" cap="flat" cmpd="sng" algn="ctr">
          <a:solidFill>
            <a:srgbClr val="376092"/>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it-IT" sz="3600" kern="1200"/>
        </a:p>
      </dsp:txBody>
      <dsp:txXfrm>
        <a:off x="5005247" y="2248028"/>
        <a:ext cx="449618" cy="615158"/>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8F22AF-CB70-4A54-8CC3-2F4246FBE9EA}" type="datetimeFigureOut">
              <a:rPr lang="it-IT" smtClean="0"/>
              <a:t>01/04/2016</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E871194-E5AA-4F8B-B1F5-F289E2A409C6}" type="slidenum">
              <a:rPr lang="it-IT" smtClean="0"/>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a:solidFill>
                  <a:schemeClr val="tx1"/>
                </a:solidFill>
                <a:effectLst/>
                <a:latin typeface="+mn-lt"/>
                <a:ea typeface="+mn-ea"/>
                <a:cs typeface="+mn-cs"/>
              </a:rPr>
              <a:t>Good morning everybody! I thank the chairs for the kind introduction!</a:t>
            </a:r>
          </a:p>
        </p:txBody>
      </p:sp>
      <p:sp>
        <p:nvSpPr>
          <p:cNvPr id="4" name="Segnaposto numero diapositiva 3"/>
          <p:cNvSpPr>
            <a:spLocks noGrp="1"/>
          </p:cNvSpPr>
          <p:nvPr>
            <p:ph type="sldNum" sz="quarter" idx="10"/>
          </p:nvPr>
        </p:nvSpPr>
        <p:spPr/>
        <p:txBody>
          <a:bodyPr/>
          <a:lstStyle/>
          <a:p>
            <a:fld id="{8E871194-E5AA-4F8B-B1F5-F289E2A409C6}" type="slidenum">
              <a:rPr lang="it-IT" smtClean="0"/>
              <a:t>1</a:t>
            </a:fld>
            <a:endParaRPr lang="it-IT"/>
          </a:p>
        </p:txBody>
      </p:sp>
    </p:spTree>
    <p:extLst>
      <p:ext uri="{BB962C8B-B14F-4D97-AF65-F5344CB8AC3E}">
        <p14:creationId xmlns:p14="http://schemas.microsoft.com/office/powerpoint/2010/main" val="2766086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One of the most complete models we can use is this one, a 2 compartment 2 tissue 4 constants kinetic model. The voxel-wise fitting of this model to our image data allow us to create parametric maps, like this: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10</a:t>
            </a:fld>
            <a:endParaRPr lang="it-IT"/>
          </a:p>
        </p:txBody>
      </p:sp>
    </p:spTree>
    <p:extLst>
      <p:ext uri="{BB962C8B-B14F-4D97-AF65-F5344CB8AC3E}">
        <p14:creationId xmlns:p14="http://schemas.microsoft.com/office/powerpoint/2010/main" val="348534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an actual study we did on a clinical human dataset.</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11</a:t>
            </a:fld>
            <a:endParaRPr lang="it-IT"/>
          </a:p>
        </p:txBody>
      </p:sp>
    </p:spTree>
    <p:extLst>
      <p:ext uri="{BB962C8B-B14F-4D97-AF65-F5344CB8AC3E}">
        <p14:creationId xmlns:p14="http://schemas.microsoft.com/office/powerpoint/2010/main" val="3977519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Why should we move from this to direct approach?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12</a:t>
            </a:fld>
            <a:endParaRPr lang="it-IT"/>
          </a:p>
        </p:txBody>
      </p:sp>
    </p:spTree>
    <p:extLst>
      <p:ext uri="{BB962C8B-B14F-4D97-AF65-F5344CB8AC3E}">
        <p14:creationId xmlns:p14="http://schemas.microsoft.com/office/powerpoint/2010/main" val="398399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take a look at the following scheme. (1) the orange path shows the conventional indirect algorithm a just I presented to you: from a series of sinograms, we reconstruct a series of images, and then iteratively estimate the kinetic parameters. (2) on the contrary a direct approach aims to make direct use of the kinetic model to generate an expectation of the tracer distribution starting from an initial guess of the parameters associated to each voxel; forward-projecting the output of the model, we obtain the expectation of the measured raw data that is clearly different from the real one. Now the iterative procedure aims to update voxel-wise the parameter estimates in order to minimize this difference! The big deal in doing so is that we avoid the intermediate reconstruction step, avoiding the amplification of the noise and the addition of spatial correlation I was talking about just a few minutes ago.</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13</a:t>
            </a:fld>
            <a:endParaRPr lang="it-IT"/>
          </a:p>
        </p:txBody>
      </p:sp>
    </p:spTree>
    <p:extLst>
      <p:ext uri="{BB962C8B-B14F-4D97-AF65-F5344CB8AC3E}">
        <p14:creationId xmlns:p14="http://schemas.microsoft.com/office/powerpoint/2010/main" val="332032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need to take a look at some math. In order to minimize that difference, we want to evaluate this likelihood function between the measured and the expected dynamic sinogram. This is actually computationally heavy, so we make use of a so called optimization transfer approach, dividing the likelihood maximization in two steps: the first one is actually a frame-wise EM-like image update, while the second is a voxel-wise penalized likelihood fitting. Iterating these two steps we can update the parameter estimate vector theta until we reach a convergence condition.</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14</a:t>
            </a:fld>
            <a:endParaRPr lang="it-IT"/>
          </a:p>
        </p:txBody>
      </p:sp>
    </p:spTree>
    <p:extLst>
      <p:ext uri="{BB962C8B-B14F-4D97-AF65-F5344CB8AC3E}">
        <p14:creationId xmlns:p14="http://schemas.microsoft.com/office/powerpoint/2010/main" val="4073298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present work aims to evaluate the performances of this method under different noise conditions. To do so we worked mainly in a simulation environment (even if we applied it to clinical data too, as I showed you in one of the previous slides).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15</a:t>
            </a:fld>
            <a:endParaRPr lang="it-IT"/>
          </a:p>
        </p:txBody>
      </p:sp>
    </p:spTree>
    <p:extLst>
      <p:ext uri="{BB962C8B-B14F-4D97-AF65-F5344CB8AC3E}">
        <p14:creationId xmlns:p14="http://schemas.microsoft.com/office/powerpoint/2010/main" val="2732607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simulation involved a very simple cylindrical homogeneous phantom at which we assigned two sets of kinetic constants, in order to simulate two tissue types. The figure shows in red the simulated blood input function and in black and blue the time activity curves produced by the compartmental model when we gave it as input these two set of constants.</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16</a:t>
            </a:fld>
            <a:endParaRPr lang="it-IT"/>
          </a:p>
        </p:txBody>
      </p:sp>
    </p:spTree>
    <p:extLst>
      <p:ext uri="{BB962C8B-B14F-4D97-AF65-F5344CB8AC3E}">
        <p14:creationId xmlns:p14="http://schemas.microsoft.com/office/powerpoint/2010/main" val="274679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the clean sinogram time series we add several different levels of accidental scattering, random coincidence counts and obviously Gaussian measurement noise, simulating each condition 50 times in a Monte Carlo framework.</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17</a:t>
            </a:fld>
            <a:endParaRPr lang="it-IT"/>
          </a:p>
        </p:txBody>
      </p:sp>
    </p:spTree>
    <p:extLst>
      <p:ext uri="{BB962C8B-B14F-4D97-AF65-F5344CB8AC3E}">
        <p14:creationId xmlns:p14="http://schemas.microsoft.com/office/powerpoint/2010/main" val="2058436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Moving quickly towards the results section, we are going to look at two very similar slides: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18</a:t>
            </a:fld>
            <a:endParaRPr lang="it-IT"/>
          </a:p>
        </p:txBody>
      </p:sp>
    </p:spTree>
    <p:extLst>
      <p:ext uri="{BB962C8B-B14F-4D97-AF65-F5344CB8AC3E}">
        <p14:creationId xmlns:p14="http://schemas.microsoft.com/office/powerpoint/2010/main" val="3224203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this one shows the effect of scattering and random counts to the estimate of the kinetic constants for phantom T1. To make easier for you to follow, I reported the kinetic parameters of this simulation on the top of the slide. These are the figures of merit I used to quantify the error for each kinetic parameter and these are the results. Let me just guide you through them: red lines represent the reference of zero error, while the green lines are the estimation errors of the value of the parameters on data without noise. The </a:t>
            </a:r>
            <a:r>
              <a:rPr lang="en-US" sz="1200" kern="1200" dirty="0" err="1">
                <a:solidFill>
                  <a:schemeClr val="tx1"/>
                </a:solidFill>
                <a:effectLst/>
                <a:latin typeface="+mn-lt"/>
                <a:ea typeface="+mn-ea"/>
                <a:cs typeface="+mn-cs"/>
              </a:rPr>
              <a:t>fv</a:t>
            </a:r>
            <a:r>
              <a:rPr lang="en-US" sz="1200" kern="1200" dirty="0">
                <a:solidFill>
                  <a:schemeClr val="tx1"/>
                </a:solidFill>
                <a:effectLst/>
                <a:latin typeface="+mn-lt"/>
                <a:ea typeface="+mn-ea"/>
                <a:cs typeface="+mn-cs"/>
              </a:rPr>
              <a:t> parameter estimation gives always a negative percentage error; it means that the fractional volume of blood in the tissue is underestimated, also for low noise values. The percentage error of the k4 kinetic parameter seems to be very high; but it is worth to note that for tissue T1 the input k4 value is very low, so in reality the not-normalized error value is very low (less than 10^-4). As far as all the other parameters are concerned, the percentage errors are always less than 20%.</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19</a:t>
            </a:fld>
            <a:endParaRPr lang="it-IT"/>
          </a:p>
        </p:txBody>
      </p:sp>
    </p:spTree>
    <p:extLst>
      <p:ext uri="{BB962C8B-B14F-4D97-AF65-F5344CB8AC3E}">
        <p14:creationId xmlns:p14="http://schemas.microsoft.com/office/powerpoint/2010/main" val="685478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Today I am going to talk about direct kinetic modeling and how good this kind of practice could be for the creation of parametric maps from dynamic PET studies.  This new class of</a:t>
            </a:r>
            <a:r>
              <a:rPr lang="en-US" sz="1200" kern="1200" baseline="0" dirty="0">
                <a:solidFill>
                  <a:schemeClr val="tx1"/>
                </a:solidFill>
                <a:effectLst/>
                <a:latin typeface="+mn-lt"/>
                <a:ea typeface="+mn-ea"/>
                <a:cs typeface="+mn-cs"/>
              </a:rPr>
              <a:t> algorithms has been one of the trending topic of the last few years PET methodological research but as for now, no studies have been performed about the evaluation of the performances of this methods when very noisy data are considered.</a:t>
            </a:r>
            <a:endParaRPr lang="en-US" dirty="0"/>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a:t>
            </a:fld>
            <a:endParaRPr lang="it-IT"/>
          </a:p>
        </p:txBody>
      </p:sp>
    </p:spTree>
    <p:extLst>
      <p:ext uri="{BB962C8B-B14F-4D97-AF65-F5344CB8AC3E}">
        <p14:creationId xmlns:p14="http://schemas.microsoft.com/office/powerpoint/2010/main" val="1881517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This new slide is very similar to the previous one but it shows the results related to the second simulation. Again, you can check the true value of the parameter on the top of the slide. Here the percentage errors of K values seem to be generally lower than for tissue T1. A possible reason, that could explain also the less bias observed for the rate constants K1 and k2, can be that T2’s kinetic parameters are comparably higher than those of T1 and that the estimation method could be influenced by such a difference in magnitude. Here we can appreciate how the noise is quite the only reason that keep the results away from the true values (just look at how close are the green line, the noiseless condition, to the zero-error-red-line) and how the estimate of high valued parameters helps in controlling the effect of the noise on the result.</a:t>
            </a:r>
          </a:p>
        </p:txBody>
      </p:sp>
      <p:sp>
        <p:nvSpPr>
          <p:cNvPr id="4" name="Segnaposto numero diapositiva 3"/>
          <p:cNvSpPr>
            <a:spLocks noGrp="1"/>
          </p:cNvSpPr>
          <p:nvPr>
            <p:ph type="sldNum" sz="quarter" idx="10"/>
          </p:nvPr>
        </p:nvSpPr>
        <p:spPr/>
        <p:txBody>
          <a:bodyPr/>
          <a:lstStyle/>
          <a:p>
            <a:fld id="{8E871194-E5AA-4F8B-B1F5-F289E2A409C6}" type="slidenum">
              <a:rPr lang="it-IT" smtClean="0"/>
              <a:t>20</a:t>
            </a:fld>
            <a:endParaRPr lang="it-IT"/>
          </a:p>
        </p:txBody>
      </p:sp>
    </p:spTree>
    <p:extLst>
      <p:ext uri="{BB962C8B-B14F-4D97-AF65-F5344CB8AC3E}">
        <p14:creationId xmlns:p14="http://schemas.microsoft.com/office/powerpoint/2010/main" val="110051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The last result-related slide shows two particular graph. The emerald green line shows, in both graphs, the time activity curve of the corresponding simulated tissue. Other curve are error curves that describe, frame-wise the reconstruction error associated with the usage of a direct method on different noise conditions, created using this formula. This figure shows how the error, as well as depending, as expected, on noise, is higher in low emission frames (first time points for case 1 and first and last points for case 2), for any noise percentage values, as it can be seen taking into account the values of the superimposed TAC time series. However, in any case, it is important to note that the percentage error is always less than 1E-2.</a:t>
            </a:r>
          </a:p>
        </p:txBody>
      </p:sp>
      <p:sp>
        <p:nvSpPr>
          <p:cNvPr id="4" name="Segnaposto numero diapositiva 3"/>
          <p:cNvSpPr>
            <a:spLocks noGrp="1"/>
          </p:cNvSpPr>
          <p:nvPr>
            <p:ph type="sldNum" sz="quarter" idx="10"/>
          </p:nvPr>
        </p:nvSpPr>
        <p:spPr/>
        <p:txBody>
          <a:bodyPr/>
          <a:lstStyle/>
          <a:p>
            <a:fld id="{8E871194-E5AA-4F8B-B1F5-F289E2A409C6}" type="slidenum">
              <a:rPr lang="it-IT" smtClean="0"/>
              <a:t>21</a:t>
            </a:fld>
            <a:endParaRPr lang="it-IT"/>
          </a:p>
        </p:txBody>
      </p:sp>
    </p:spTree>
    <p:extLst>
      <p:ext uri="{BB962C8B-B14F-4D97-AF65-F5344CB8AC3E}">
        <p14:creationId xmlns:p14="http://schemas.microsoft.com/office/powerpoint/2010/main" val="4245549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I think my time should be running out so let’s jump to the conclusions.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22</a:t>
            </a:fld>
            <a:endParaRPr lang="it-IT"/>
          </a:p>
        </p:txBody>
      </p:sp>
    </p:spTree>
    <p:extLst>
      <p:ext uri="{BB962C8B-B14F-4D97-AF65-F5344CB8AC3E}">
        <p14:creationId xmlns:p14="http://schemas.microsoft.com/office/powerpoint/2010/main" val="2634224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In this work I studied the behavior of a dynamic PET direct reconstruction algorithm on noisy data, under a variety of different conditions. I performed simulations in order to extract indexes able to quantitatively describe the goodness of kinetic parameters estimation and dynamic images reconstruction. The next phase of the work will be to validate this error quantification algorithm on real phantom/clinical dynamic PET scans. </a:t>
            </a:r>
          </a:p>
          <a:p>
            <a:r>
              <a:rPr lang="en-US" sz="1200" kern="1200" dirty="0">
                <a:solidFill>
                  <a:schemeClr val="tx1"/>
                </a:solidFill>
                <a:effectLst/>
                <a:latin typeface="+mn-lt"/>
                <a:ea typeface="+mn-ea"/>
                <a:cs typeface="+mn-cs"/>
              </a:rPr>
              <a:t>Then, since with direct algorithms we are dealing with raw sinogram data, we believe that the assessment of the final output of reconstruction and parameter estimation should be evaluated on those data so we are looking forward to develop a way to quantitatively evaluate the error in parameter estimation moving from the knowledge of the noise that affects measured raw data.</a:t>
            </a:r>
          </a:p>
        </p:txBody>
      </p:sp>
      <p:sp>
        <p:nvSpPr>
          <p:cNvPr id="4" name="Segnaposto numero diapositiva 3"/>
          <p:cNvSpPr>
            <a:spLocks noGrp="1"/>
          </p:cNvSpPr>
          <p:nvPr>
            <p:ph type="sldNum" sz="quarter" idx="10"/>
          </p:nvPr>
        </p:nvSpPr>
        <p:spPr/>
        <p:txBody>
          <a:bodyPr/>
          <a:lstStyle/>
          <a:p>
            <a:fld id="{8E871194-E5AA-4F8B-B1F5-F289E2A409C6}" type="slidenum">
              <a:rPr lang="it-IT" smtClean="0"/>
              <a:t>23</a:t>
            </a:fld>
            <a:endParaRPr lang="it-IT"/>
          </a:p>
        </p:txBody>
      </p:sp>
    </p:spTree>
    <p:extLst>
      <p:ext uri="{BB962C8B-B14F-4D97-AF65-F5344CB8AC3E}">
        <p14:creationId xmlns:p14="http://schemas.microsoft.com/office/powerpoint/2010/main" val="3018374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very much for your kind attention.</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24</a:t>
            </a:fld>
            <a:endParaRPr lang="it-IT"/>
          </a:p>
        </p:txBody>
      </p:sp>
    </p:spTree>
    <p:extLst>
      <p:ext uri="{BB962C8B-B14F-4D97-AF65-F5344CB8AC3E}">
        <p14:creationId xmlns:p14="http://schemas.microsoft.com/office/powerpoint/2010/main" val="1342334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25</a:t>
            </a:fld>
            <a:endParaRPr lang="it-IT"/>
          </a:p>
        </p:txBody>
      </p:sp>
    </p:spTree>
    <p:extLst>
      <p:ext uri="{BB962C8B-B14F-4D97-AF65-F5344CB8AC3E}">
        <p14:creationId xmlns:p14="http://schemas.microsoft.com/office/powerpoint/2010/main" val="1248456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26</a:t>
            </a:fld>
            <a:endParaRPr lang="it-IT"/>
          </a:p>
        </p:txBody>
      </p:sp>
    </p:spTree>
    <p:extLst>
      <p:ext uri="{BB962C8B-B14F-4D97-AF65-F5344CB8AC3E}">
        <p14:creationId xmlns:p14="http://schemas.microsoft.com/office/powerpoint/2010/main" val="4046958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Thank you very much for your kind attention.</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27</a:t>
            </a:fld>
            <a:endParaRPr lang="it-IT"/>
          </a:p>
        </p:txBody>
      </p:sp>
    </p:spTree>
    <p:extLst>
      <p:ext uri="{BB962C8B-B14F-4D97-AF65-F5344CB8AC3E}">
        <p14:creationId xmlns:p14="http://schemas.microsoft.com/office/powerpoint/2010/main" val="2565559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Before to go deeper into the subject, however, I want to take a step back and to present you a bit of the background of the matter we are going to discuss.</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3</a:t>
            </a:fld>
            <a:endParaRPr 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I won’t go into details but we should recall that positron emission tomography is a tomographic imaging technique based on the detection of coincidence photons, produced as a result of the annihilation of an electron and a positron, emitted by the radiotracer injected into the patient’s body. </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4</a:t>
            </a:fld>
            <a:endParaRPr 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This kind of measurement is usually affected by a lot of noise sources, that we can categorize into 2 classes: structured and non-structured noise. Structured artifacts are non-random variations caused by disturbing patterns, patient movement or suboptimal performance of the detection system. Here we are focused on unstructured noise, such as erroneous counts due to scattering events, random or multiple coincidences.</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5</a:t>
            </a:fld>
            <a:endParaRPr lang="it-IT"/>
          </a:p>
        </p:txBody>
      </p:sp>
    </p:spTree>
    <p:extLst>
      <p:ext uri="{BB962C8B-B14F-4D97-AF65-F5344CB8AC3E}">
        <p14:creationId xmlns:p14="http://schemas.microsoft.com/office/powerpoint/2010/main" val="2673190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It is important to recall how the random process of photons’ detection generates a variation in the counts that can be described as a Poisson distribution. In fact, if we look at the formula, we can see how If at a certain instance 100 photons are counted, a repetition of the measurement will likely give a new value that differs from the first one within 10%. This is actually the main cause of noise! In addition to this, the Poisson distribution is typical of the uncorrected raw data:  the operations of correction and reconstruction change this statistical property, amplifying the noise and adding spatial correlation to it, giving us final PET images characterized by unknown statistical distribution about which all we can make is an assumption about its nature.</a:t>
            </a:r>
          </a:p>
        </p:txBody>
      </p:sp>
      <p:sp>
        <p:nvSpPr>
          <p:cNvPr id="4" name="Segnaposto numero diapositiva 3"/>
          <p:cNvSpPr>
            <a:spLocks noGrp="1"/>
          </p:cNvSpPr>
          <p:nvPr>
            <p:ph type="sldNum" sz="quarter" idx="10"/>
          </p:nvPr>
        </p:nvSpPr>
        <p:spPr/>
        <p:txBody>
          <a:bodyPr/>
          <a:lstStyle/>
          <a:p>
            <a:fld id="{8E871194-E5AA-4F8B-B1F5-F289E2A409C6}" type="slidenum">
              <a:rPr lang="it-IT" smtClean="0"/>
              <a:t>6</a:t>
            </a:fld>
            <a:endParaRPr lang="it-IT"/>
          </a:p>
        </p:txBody>
      </p:sp>
    </p:spTree>
    <p:extLst>
      <p:ext uri="{BB962C8B-B14F-4D97-AF65-F5344CB8AC3E}">
        <p14:creationId xmlns:p14="http://schemas.microsoft.com/office/powerpoint/2010/main" val="117179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This problem cannot help but be even greater in dynamic studies, when we have to deal with several different sinograms and then images</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7</a:t>
            </a:fld>
            <a:endParaRPr lang="it-IT"/>
          </a:p>
        </p:txBody>
      </p:sp>
    </p:spTree>
    <p:extLst>
      <p:ext uri="{BB962C8B-B14F-4D97-AF65-F5344CB8AC3E}">
        <p14:creationId xmlns:p14="http://schemas.microsoft.com/office/powerpoint/2010/main" val="8735640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as a reminder: dynamic studies are the essence of PET imaging, since they allow us to quantify tissue-specific biochemical properties, monitoring the tracer’s distribution and metabolization inside the patient’s body, and estimating biochemical parameters like blood flow, binding potentials, metabolic rates, and so on …</a:t>
            </a:r>
          </a:p>
          <a:p>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8</a:t>
            </a:fld>
            <a:endParaRPr lang="it-IT"/>
          </a:p>
        </p:txBody>
      </p:sp>
    </p:spTree>
    <p:extLst>
      <p:ext uri="{BB962C8B-B14F-4D97-AF65-F5344CB8AC3E}">
        <p14:creationId xmlns:p14="http://schemas.microsoft.com/office/powerpoint/2010/main" val="3191357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143000" y="685800"/>
            <a:ext cx="4572000" cy="3429000"/>
          </a:xfrm>
        </p:spPr>
      </p:sp>
      <p:sp>
        <p:nvSpPr>
          <p:cNvPr id="3" name="Segnaposto note 2"/>
          <p:cNvSpPr>
            <a:spLocks noGrp="1"/>
          </p:cNvSpPr>
          <p:nvPr>
            <p:ph type="body" idx="1"/>
          </p:nvPr>
        </p:nvSpPr>
        <p:spPr/>
        <p:txBody>
          <a:bodyPr>
            <a:normAutofit/>
          </a:bodyPr>
          <a:lstStyle/>
          <a:p>
            <a:r>
              <a:rPr lang="en-US" sz="1200" kern="1200" dirty="0">
                <a:solidFill>
                  <a:schemeClr val="tx1"/>
                </a:solidFill>
                <a:effectLst/>
                <a:latin typeface="+mn-lt"/>
                <a:ea typeface="+mn-ea"/>
                <a:cs typeface="+mn-cs"/>
              </a:rPr>
              <a:t>Usually, the methods to analyze those dynamic acquisitions can be described as follows: (1) starting from the raw data, we reconstruct each sinogram into an image that is a time frame of our series, then (2) we select a region of interest or a voxel, extract its time activity curve and fit a model to it so that we can extract kinetic parameters.</a:t>
            </a:r>
            <a:endParaRPr lang="it-IT" dirty="0"/>
          </a:p>
        </p:txBody>
      </p:sp>
      <p:sp>
        <p:nvSpPr>
          <p:cNvPr id="4" name="Segnaposto numero diapositiva 3"/>
          <p:cNvSpPr>
            <a:spLocks noGrp="1"/>
          </p:cNvSpPr>
          <p:nvPr>
            <p:ph type="sldNum" sz="quarter" idx="10"/>
          </p:nvPr>
        </p:nvSpPr>
        <p:spPr/>
        <p:txBody>
          <a:bodyPr/>
          <a:lstStyle/>
          <a:p>
            <a:fld id="{8E871194-E5AA-4F8B-B1F5-F289E2A409C6}" type="slidenum">
              <a:rPr lang="it-IT" smtClean="0"/>
              <a:t>9</a:t>
            </a:fld>
            <a:endParaRPr lang="it-IT"/>
          </a:p>
        </p:txBody>
      </p:sp>
    </p:spTree>
    <p:extLst>
      <p:ext uri="{BB962C8B-B14F-4D97-AF65-F5344CB8AC3E}">
        <p14:creationId xmlns:p14="http://schemas.microsoft.com/office/powerpoint/2010/main" val="1307343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9"/>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BBF91270-9290-413C-B882-476DD4ECAFA1}" type="datetime1">
              <a:rPr lang="it-IT" smtClean="0"/>
              <a:t>01/04/2016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8A5A9F4B-359B-4373-AB70-30DA0B23C9F9}" type="datetime1">
              <a:rPr lang="it-IT" smtClean="0"/>
              <a:t>01/04/2016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42"/>
            <a:ext cx="2057400" cy="5851525"/>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457200" y="274642"/>
            <a:ext cx="60198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496B1853-96DA-4128-B4C2-53E21A3AAA84}" type="datetime1">
              <a:rPr lang="it-IT" smtClean="0"/>
              <a:t>01/04/2016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A65D9BD1-E6B4-4B72-8880-B057445D6989}" type="datetime1">
              <a:rPr lang="it-IT" smtClean="0"/>
              <a:t>01/04/2016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4"/>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029E71D8-BD45-43F5-A57B-BC9F56D2D356}" type="datetime1">
              <a:rPr lang="it-IT" smtClean="0"/>
              <a:t>01/04/2016</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43FC561E-E44E-4D4D-9A0C-1D57AA07008D}" type="datetime1">
              <a:rPr lang="it-IT" smtClean="0"/>
              <a:t>01/04/2016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33992EB0-F528-4E51-BA78-25D7A869EA82}" type="datetime1">
              <a:rPr lang="it-IT" smtClean="0"/>
              <a:t>01/04/2016</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74224959-5663-4837-A7B3-6786EE043B89}" type="datetime1">
              <a:rPr lang="it-IT" smtClean="0"/>
              <a:t>01/04/2016</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DEEF6A38-AE58-4E4C-A08F-B47AD1908C5F}" type="datetime1">
              <a:rPr lang="it-IT" smtClean="0"/>
              <a:t>01/04/2016</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2"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0E321884-A6D2-495F-B48A-0D315CE731C7}" type="datetime1">
              <a:rPr lang="it-IT" smtClean="0"/>
              <a:t>01/04/2016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it-IT"/>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E5FBE336-CF19-44B0-9AEE-262B3A8D525F}" type="datetime1">
              <a:rPr lang="it-IT" smtClean="0"/>
              <a:t>01/04/2016</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C41E9693-0E1B-4E7B-AEB2-004E0B1A7EBC}"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01574-C973-4683-A162-310DB1017A76}" type="datetime1">
              <a:rPr lang="it-IT" smtClean="0"/>
              <a:t>01/04/2016</a:t>
            </a:fld>
            <a:endParaRPr lang="it-IT"/>
          </a:p>
        </p:txBody>
      </p:sp>
      <p:sp>
        <p:nvSpPr>
          <p:cNvPr id="5" name="Segnaposto piè di pagina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1E9693-0E1B-4E7B-AEB2-004E0B1A7EBC}"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0.gif"/></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3.png"/><Relationship Id="rId9" Type="http://schemas.openxmlformats.org/officeDocument/2006/relationships/image" Target="../media/image10.g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7.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9.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8.png"/><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image" Target="../media/image3.png"/><Relationship Id="rId9" Type="http://schemas.openxmlformats.org/officeDocument/2006/relationships/diagramColors" Target="../diagrams/colors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467546" y="142853"/>
            <a:ext cx="778791" cy="67151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p:cNvPicPr>
            <a:picLocks noChangeAspect="1" noChangeArrowheads="1"/>
          </p:cNvPicPr>
          <p:nvPr/>
        </p:nvPicPr>
        <p:blipFill>
          <a:blip r:embed="rId3"/>
          <a:srcRect/>
          <a:stretch>
            <a:fillRect/>
          </a:stretch>
        </p:blipFill>
        <p:spPr bwMode="auto">
          <a:xfrm>
            <a:off x="337667" y="285731"/>
            <a:ext cx="8449176" cy="3196111"/>
          </a:xfrm>
          <a:prstGeom prst="rect">
            <a:avLst/>
          </a:prstGeom>
          <a:noFill/>
          <a:ln w="9525">
            <a:noFill/>
            <a:miter lim="800000"/>
            <a:headEnd/>
            <a:tailEnd/>
          </a:ln>
          <a:effectLst/>
        </p:spPr>
      </p:pic>
      <p:sp>
        <p:nvSpPr>
          <p:cNvPr id="6" name="Rettangolo 5"/>
          <p:cNvSpPr/>
          <p:nvPr/>
        </p:nvSpPr>
        <p:spPr>
          <a:xfrm>
            <a:off x="337667" y="6258797"/>
            <a:ext cx="8449176" cy="3849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p:cNvSpPr txBox="1"/>
          <p:nvPr/>
        </p:nvSpPr>
        <p:spPr>
          <a:xfrm>
            <a:off x="1331640" y="6258798"/>
            <a:ext cx="6196296" cy="338554"/>
          </a:xfrm>
          <a:prstGeom prst="rect">
            <a:avLst/>
          </a:prstGeom>
          <a:noFill/>
        </p:spPr>
        <p:txBody>
          <a:bodyPr wrap="square" rtlCol="0" anchor="ctr">
            <a:spAutoFit/>
          </a:bodyPr>
          <a:lstStyle/>
          <a:p>
            <a:pPr algn="ctr"/>
            <a:r>
              <a:rPr lang="it-IT" sz="1600" b="1" dirty="0" err="1">
                <a:solidFill>
                  <a:schemeClr val="bg1"/>
                </a:solidFill>
                <a:effectLst>
                  <a:outerShdw blurRad="38100" dist="38100" dir="2700000" algn="tl">
                    <a:srgbClr val="000000">
                      <a:alpha val="43137"/>
                    </a:srgbClr>
                  </a:outerShdw>
                </a:effectLst>
                <a:latin typeface="Century Gothic" pitchFamily="34" charset="0"/>
              </a:rPr>
              <a:t>Dept</a:t>
            </a:r>
            <a:r>
              <a:rPr lang="it-IT" sz="1600" b="1" dirty="0">
                <a:solidFill>
                  <a:schemeClr val="bg1"/>
                </a:solidFill>
                <a:effectLst>
                  <a:outerShdw blurRad="38100" dist="38100" dir="2700000" algn="tl">
                    <a:srgbClr val="000000">
                      <a:alpha val="43137"/>
                    </a:srgbClr>
                  </a:outerShdw>
                </a:effectLst>
                <a:latin typeface="Century Gothic" pitchFamily="34" charset="0"/>
              </a:rPr>
              <a:t>. </a:t>
            </a:r>
            <a:r>
              <a:rPr lang="it-IT" sz="1600" b="1" dirty="0" err="1">
                <a:solidFill>
                  <a:schemeClr val="bg1"/>
                </a:solidFill>
                <a:effectLst>
                  <a:outerShdw blurRad="38100" dist="38100" dir="2700000" algn="tl">
                    <a:srgbClr val="000000">
                      <a:alpha val="43137"/>
                    </a:srgbClr>
                  </a:outerShdw>
                </a:effectLst>
                <a:latin typeface="Century Gothic" pitchFamily="34" charset="0"/>
              </a:rPr>
              <a:t>of</a:t>
            </a:r>
            <a:r>
              <a:rPr lang="it-IT" sz="1600" b="1" dirty="0">
                <a:solidFill>
                  <a:schemeClr val="bg1"/>
                </a:solidFill>
                <a:effectLst>
                  <a:outerShdw blurRad="38100" dist="38100" dir="2700000" algn="tl">
                    <a:srgbClr val="000000">
                      <a:alpha val="43137"/>
                    </a:srgbClr>
                  </a:outerShdw>
                </a:effectLst>
                <a:latin typeface="Century Gothic" pitchFamily="34" charset="0"/>
              </a:rPr>
              <a:t> Information </a:t>
            </a:r>
            <a:r>
              <a:rPr lang="it-IT" sz="1600" b="1" dirty="0" err="1">
                <a:solidFill>
                  <a:schemeClr val="bg1"/>
                </a:solidFill>
                <a:effectLst>
                  <a:outerShdw blurRad="38100" dist="38100" dir="2700000" algn="tl">
                    <a:srgbClr val="000000">
                      <a:alpha val="43137"/>
                    </a:srgbClr>
                  </a:outerShdw>
                </a:effectLst>
                <a:latin typeface="Century Gothic" pitchFamily="34" charset="0"/>
              </a:rPr>
              <a:t>Engineering</a:t>
            </a:r>
            <a:r>
              <a:rPr lang="it-IT" sz="1600" b="1" dirty="0">
                <a:solidFill>
                  <a:schemeClr val="bg1"/>
                </a:solidFill>
                <a:effectLst>
                  <a:outerShdw blurRad="38100" dist="38100" dir="2700000" algn="tl">
                    <a:srgbClr val="000000">
                      <a:alpha val="43137"/>
                    </a:srgbClr>
                  </a:outerShdw>
                </a:effectLst>
                <a:latin typeface="Century Gothic" pitchFamily="34" charset="0"/>
              </a:rPr>
              <a:t>, </a:t>
            </a:r>
            <a:r>
              <a:rPr lang="it-IT" sz="1600" b="1" dirty="0" err="1">
                <a:solidFill>
                  <a:schemeClr val="bg1"/>
                </a:solidFill>
                <a:effectLst>
                  <a:outerShdw blurRad="38100" dist="38100" dir="2700000" algn="tl">
                    <a:srgbClr val="000000">
                      <a:alpha val="43137"/>
                    </a:srgbClr>
                  </a:outerShdw>
                </a:effectLst>
                <a:latin typeface="Century Gothic" pitchFamily="34" charset="0"/>
              </a:rPr>
              <a:t>University</a:t>
            </a:r>
            <a:r>
              <a:rPr lang="it-IT" sz="1600" b="1" dirty="0">
                <a:solidFill>
                  <a:schemeClr val="bg1"/>
                </a:solidFill>
                <a:effectLst>
                  <a:outerShdw blurRad="38100" dist="38100" dir="2700000" algn="tl">
                    <a:srgbClr val="000000">
                      <a:alpha val="43137"/>
                    </a:srgbClr>
                  </a:outerShdw>
                </a:effectLst>
                <a:latin typeface="Century Gothic" pitchFamily="34" charset="0"/>
              </a:rPr>
              <a:t> </a:t>
            </a:r>
            <a:r>
              <a:rPr lang="it-IT" sz="1600" b="1" dirty="0" err="1">
                <a:solidFill>
                  <a:schemeClr val="bg1"/>
                </a:solidFill>
                <a:effectLst>
                  <a:outerShdw blurRad="38100" dist="38100" dir="2700000" algn="tl">
                    <a:srgbClr val="000000">
                      <a:alpha val="43137"/>
                    </a:srgbClr>
                  </a:outerShdw>
                </a:effectLst>
                <a:latin typeface="Century Gothic" pitchFamily="34" charset="0"/>
              </a:rPr>
              <a:t>of</a:t>
            </a:r>
            <a:r>
              <a:rPr lang="it-IT" sz="1600" b="1" dirty="0">
                <a:solidFill>
                  <a:schemeClr val="bg1"/>
                </a:solidFill>
                <a:effectLst>
                  <a:outerShdw blurRad="38100" dist="38100" dir="2700000" algn="tl">
                    <a:srgbClr val="000000">
                      <a:alpha val="43137"/>
                    </a:srgbClr>
                  </a:outerShdw>
                </a:effectLst>
                <a:latin typeface="Century Gothic" pitchFamily="34" charset="0"/>
              </a:rPr>
              <a:t> Pisa, </a:t>
            </a:r>
            <a:r>
              <a:rPr lang="it-IT" sz="1600" b="1" dirty="0" err="1">
                <a:solidFill>
                  <a:schemeClr val="bg1"/>
                </a:solidFill>
                <a:effectLst>
                  <a:outerShdw blurRad="38100" dist="38100" dir="2700000" algn="tl">
                    <a:srgbClr val="000000">
                      <a:alpha val="43137"/>
                    </a:srgbClr>
                  </a:outerShdw>
                </a:effectLst>
                <a:latin typeface="Century Gothic" pitchFamily="34" charset="0"/>
              </a:rPr>
              <a:t>Pisa</a:t>
            </a:r>
            <a:r>
              <a:rPr lang="it-IT" sz="1600" b="1" dirty="0">
                <a:solidFill>
                  <a:schemeClr val="bg1"/>
                </a:solidFill>
                <a:effectLst>
                  <a:outerShdw blurRad="38100" dist="38100" dir="2700000" algn="tl">
                    <a:srgbClr val="000000">
                      <a:alpha val="43137"/>
                    </a:srgbClr>
                  </a:outerShdw>
                </a:effectLst>
                <a:latin typeface="Century Gothic" pitchFamily="34" charset="0"/>
              </a:rPr>
              <a:t>, Italy</a:t>
            </a:r>
          </a:p>
        </p:txBody>
      </p:sp>
      <p:sp>
        <p:nvSpPr>
          <p:cNvPr id="8" name="CasellaDiTesto 7"/>
          <p:cNvSpPr txBox="1"/>
          <p:nvPr/>
        </p:nvSpPr>
        <p:spPr>
          <a:xfrm>
            <a:off x="1389211" y="3553852"/>
            <a:ext cx="7215239" cy="523220"/>
          </a:xfrm>
          <a:prstGeom prst="rect">
            <a:avLst/>
          </a:prstGeom>
          <a:noFill/>
        </p:spPr>
        <p:txBody>
          <a:bodyPr wrap="square" rtlCol="0">
            <a:spAutoFit/>
          </a:bodyPr>
          <a:lstStyle/>
          <a:p>
            <a:pPr algn="just"/>
            <a:r>
              <a:rPr lang="it-IT" sz="1600" b="1" dirty="0">
                <a:solidFill>
                  <a:schemeClr val="tx2"/>
                </a:solidFill>
                <a:latin typeface="Century Gothic" pitchFamily="34" charset="0"/>
              </a:rPr>
              <a:t>MEDICON 2016, </a:t>
            </a:r>
            <a:r>
              <a:rPr lang="en-US" sz="1200" b="1" dirty="0">
                <a:solidFill>
                  <a:schemeClr val="tx2"/>
                </a:solidFill>
                <a:latin typeface="Century Gothic" pitchFamily="34" charset="0"/>
              </a:rPr>
              <a:t>XIV MEDITERRANEAN CONFERENCE ON MEDICAL AND BIOLOGICAL ENGINEERING AND COMPUTING - PAPHOS, CYPRUS, March 31</a:t>
            </a:r>
            <a:r>
              <a:rPr lang="en-US" sz="1200" b="1" baseline="30000" dirty="0">
                <a:solidFill>
                  <a:schemeClr val="tx2"/>
                </a:solidFill>
                <a:latin typeface="Century Gothic" pitchFamily="34" charset="0"/>
              </a:rPr>
              <a:t>st</a:t>
            </a:r>
            <a:r>
              <a:rPr lang="en-US" sz="1200" b="1" dirty="0">
                <a:solidFill>
                  <a:schemeClr val="tx2"/>
                </a:solidFill>
                <a:latin typeface="Century Gothic" pitchFamily="34" charset="0"/>
              </a:rPr>
              <a:t> – April 2</a:t>
            </a:r>
            <a:r>
              <a:rPr lang="en-US" sz="1200" b="1" baseline="30000" dirty="0">
                <a:solidFill>
                  <a:schemeClr val="tx2"/>
                </a:solidFill>
                <a:latin typeface="Century Gothic" pitchFamily="34" charset="0"/>
              </a:rPr>
              <a:t>nd</a:t>
            </a:r>
            <a:endParaRPr lang="it-IT" sz="1200" b="1" baseline="30000" dirty="0">
              <a:solidFill>
                <a:schemeClr val="tx2"/>
              </a:solidFill>
              <a:latin typeface="Century Gothic" pitchFamily="34" charset="0"/>
            </a:endParaRPr>
          </a:p>
        </p:txBody>
      </p:sp>
      <p:sp>
        <p:nvSpPr>
          <p:cNvPr id="11" name="CasellaDiTesto 10"/>
          <p:cNvSpPr txBox="1"/>
          <p:nvPr/>
        </p:nvSpPr>
        <p:spPr>
          <a:xfrm>
            <a:off x="1317773" y="4213537"/>
            <a:ext cx="7286676" cy="1015663"/>
          </a:xfrm>
          <a:prstGeom prst="rect">
            <a:avLst/>
          </a:prstGeom>
          <a:noFill/>
        </p:spPr>
        <p:txBody>
          <a:bodyPr wrap="square" rtlCol="0">
            <a:spAutoFit/>
          </a:bodyPr>
          <a:lstStyle/>
          <a:p>
            <a:pPr algn="just"/>
            <a:r>
              <a:rPr lang="en-US" sz="3000" b="1" dirty="0">
                <a:solidFill>
                  <a:srgbClr val="9E0000"/>
                </a:solidFill>
                <a:latin typeface="Century Gothic" pitchFamily="34" charset="0"/>
              </a:rPr>
              <a:t>The influence of noise in dynamic PET direct reconstruction</a:t>
            </a:r>
            <a:endParaRPr lang="it-IT" sz="3000" dirty="0">
              <a:solidFill>
                <a:srgbClr val="9E0000"/>
              </a:solidFill>
              <a:latin typeface="Century Gothic" pitchFamily="34" charset="0"/>
            </a:endParaRPr>
          </a:p>
        </p:txBody>
      </p:sp>
      <p:sp>
        <p:nvSpPr>
          <p:cNvPr id="2" name="Rettangolo 1"/>
          <p:cNvSpPr/>
          <p:nvPr/>
        </p:nvSpPr>
        <p:spPr>
          <a:xfrm>
            <a:off x="1547165" y="5611306"/>
            <a:ext cx="7417323" cy="553998"/>
          </a:xfrm>
          <a:prstGeom prst="rect">
            <a:avLst/>
          </a:prstGeom>
        </p:spPr>
        <p:txBody>
          <a:bodyPr wrap="square">
            <a:spAutoFit/>
          </a:bodyPr>
          <a:lstStyle/>
          <a:p>
            <a:r>
              <a:rPr lang="en-US" sz="1000" dirty="0">
                <a:latin typeface="+mj-lt"/>
              </a:rPr>
              <a:t>1 Department of Information Engineering, University of Pisa, Pisa, PI, Italy</a:t>
            </a:r>
          </a:p>
          <a:p>
            <a:r>
              <a:rPr lang="it-IT" sz="1000" dirty="0">
                <a:latin typeface="+mj-lt"/>
              </a:rPr>
              <a:t>2 Fondazione G. </a:t>
            </a:r>
            <a:r>
              <a:rPr lang="it-IT" sz="1000" dirty="0" err="1">
                <a:latin typeface="+mj-lt"/>
              </a:rPr>
              <a:t>Monasterio,CNR</a:t>
            </a:r>
            <a:r>
              <a:rPr lang="it-IT" sz="1000" dirty="0">
                <a:latin typeface="+mj-lt"/>
              </a:rPr>
              <a:t>-Regione Toscana, Pisa, PI, </a:t>
            </a:r>
            <a:r>
              <a:rPr lang="it-IT" sz="1000" dirty="0" err="1">
                <a:latin typeface="+mj-lt"/>
              </a:rPr>
              <a:t>Italy</a:t>
            </a:r>
            <a:endParaRPr lang="it-IT" sz="1000" dirty="0">
              <a:latin typeface="+mj-lt"/>
            </a:endParaRPr>
          </a:p>
          <a:p>
            <a:r>
              <a:rPr lang="en-US" sz="1000" dirty="0">
                <a:latin typeface="+mj-lt"/>
              </a:rPr>
              <a:t>3 Institute of Clinical Physiology, CNR, Pisa, PI, Italy</a:t>
            </a:r>
          </a:p>
        </p:txBody>
      </p:sp>
      <p:sp>
        <p:nvSpPr>
          <p:cNvPr id="3" name="Rettangolo 2"/>
          <p:cNvSpPr/>
          <p:nvPr/>
        </p:nvSpPr>
        <p:spPr>
          <a:xfrm>
            <a:off x="1376216" y="5322694"/>
            <a:ext cx="7217407" cy="338554"/>
          </a:xfrm>
          <a:prstGeom prst="rect">
            <a:avLst/>
          </a:prstGeom>
        </p:spPr>
        <p:txBody>
          <a:bodyPr wrap="square">
            <a:spAutoFit/>
          </a:bodyPr>
          <a:lstStyle/>
          <a:p>
            <a:r>
              <a:rPr lang="it-IT" sz="1600" b="1" dirty="0">
                <a:latin typeface="+mj-lt"/>
              </a:rPr>
              <a:t>M. Scipioni</a:t>
            </a:r>
            <a:r>
              <a:rPr lang="it-IT" sz="1600" baseline="30000" dirty="0">
                <a:latin typeface="+mj-lt"/>
              </a:rPr>
              <a:t>1,2</a:t>
            </a:r>
            <a:r>
              <a:rPr lang="it-IT" sz="1600" dirty="0">
                <a:latin typeface="+mj-lt"/>
              </a:rPr>
              <a:t>, M. F. Santarelli</a:t>
            </a:r>
            <a:r>
              <a:rPr lang="it-IT" sz="1600" baseline="30000" dirty="0">
                <a:latin typeface="+mj-lt"/>
              </a:rPr>
              <a:t>3,2</a:t>
            </a:r>
            <a:r>
              <a:rPr lang="it-IT" sz="1600" dirty="0">
                <a:latin typeface="+mj-lt"/>
              </a:rPr>
              <a:t>, V. Positano</a:t>
            </a:r>
            <a:r>
              <a:rPr lang="it-IT" sz="1600" baseline="30000" dirty="0">
                <a:latin typeface="+mj-lt"/>
              </a:rPr>
              <a:t>2</a:t>
            </a:r>
            <a:r>
              <a:rPr lang="it-IT" sz="1600" dirty="0">
                <a:latin typeface="+mj-lt"/>
              </a:rPr>
              <a:t> and L. Landini</a:t>
            </a:r>
            <a:r>
              <a:rPr lang="it-IT" sz="1600" baseline="30000" dirty="0">
                <a:latin typeface="+mj-lt"/>
              </a:rPr>
              <a:t>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10</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Compartmental</a:t>
            </a:r>
            <a:r>
              <a:rPr lang="it-IT" sz="2400" b="1" dirty="0">
                <a:solidFill>
                  <a:schemeClr val="bg1"/>
                </a:solidFill>
                <a:latin typeface="Century Gothic" pitchFamily="34" charset="0"/>
              </a:rPr>
              <a:t> model</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675" y="3212976"/>
            <a:ext cx="6506682" cy="535203"/>
          </a:xfrm>
          <a:prstGeom prst="rect">
            <a:avLst/>
          </a:prstGeom>
        </p:spPr>
      </p:pic>
      <p:pic>
        <p:nvPicPr>
          <p:cNvPr id="6" name="Immagine 5"/>
          <p:cNvPicPr>
            <a:picLocks noChangeAspect="1"/>
          </p:cNvPicPr>
          <p:nvPr/>
        </p:nvPicPr>
        <p:blipFill>
          <a:blip r:embed="rId6">
            <a:clrChange>
              <a:clrFrom>
                <a:srgbClr val="FFFFFF"/>
              </a:clrFrom>
              <a:clrTo>
                <a:srgbClr val="FFFFFF">
                  <a:alpha val="0"/>
                </a:srgbClr>
              </a:clrTo>
            </a:clrChange>
            <a:duotone>
              <a:prstClr val="black"/>
              <a:srgbClr val="376092">
                <a:tint val="45000"/>
                <a:satMod val="400000"/>
              </a:srgbClr>
            </a:duotone>
            <a:extLst>
              <a:ext uri="{28A0092B-C50C-407E-A947-70E740481C1C}">
                <a14:useLocalDpi xmlns:a14="http://schemas.microsoft.com/office/drawing/2010/main" val="0"/>
              </a:ext>
            </a:extLst>
          </a:blip>
          <a:stretch>
            <a:fillRect/>
          </a:stretch>
        </p:blipFill>
        <p:spPr>
          <a:xfrm>
            <a:off x="1550131" y="1364129"/>
            <a:ext cx="6544588" cy="1695687"/>
          </a:xfrm>
          <a:prstGeom prst="rect">
            <a:avLst/>
          </a:prstGeom>
        </p:spPr>
      </p:pic>
      <p:sp>
        <p:nvSpPr>
          <p:cNvPr id="18" name="Rettangolo arrotondato 17"/>
          <p:cNvSpPr/>
          <p:nvPr/>
        </p:nvSpPr>
        <p:spPr>
          <a:xfrm>
            <a:off x="2411761" y="4077072"/>
            <a:ext cx="4680520" cy="1584176"/>
          </a:xfrm>
          <a:prstGeom prst="roundRect">
            <a:avLst/>
          </a:prstGeom>
          <a:effectLst>
            <a:outerShdw blurRad="50800" dist="38100" dir="10800000" algn="r" rotWithShape="0">
              <a:prstClr val="black">
                <a:alpha val="40000"/>
              </a:prstClr>
            </a:outerShdw>
          </a:effectLst>
          <a:scene3d>
            <a:camera prst="perspectiveRigh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rtlCol="0" anchor="ctr"/>
          <a:lstStyle/>
          <a:p>
            <a:pPr algn="just"/>
            <a:r>
              <a:rPr lang="en-US" sz="1600" b="1" dirty="0">
                <a:effectLst>
                  <a:outerShdw blurRad="38100" dist="38100" dir="2700000" algn="tl">
                    <a:srgbClr val="000000">
                      <a:alpha val="43137"/>
                    </a:srgbClr>
                  </a:outerShdw>
                </a:effectLst>
              </a:rPr>
              <a:t>Kinetic analysis in a voxel-by-voxel fashion provides </a:t>
            </a:r>
            <a:r>
              <a:rPr lang="en-US" sz="1600" b="1" dirty="0">
                <a:ln w="3175">
                  <a:solidFill>
                    <a:schemeClr val="tx1"/>
                  </a:solidFill>
                </a:ln>
                <a:solidFill>
                  <a:srgbClr val="FFC000"/>
                </a:solidFill>
                <a:effectLst>
                  <a:outerShdw blurRad="38100" dist="38100" dir="2700000" algn="tl">
                    <a:srgbClr val="000000">
                      <a:alpha val="43137"/>
                    </a:srgbClr>
                  </a:outerShdw>
                </a:effectLst>
              </a:rPr>
              <a:t>parametric images</a:t>
            </a:r>
            <a:r>
              <a:rPr lang="en-US" sz="1600" b="1" dirty="0">
                <a:ln>
                  <a:solidFill>
                    <a:schemeClr val="tx1"/>
                  </a:solidFill>
                </a:ln>
                <a:solidFill>
                  <a:srgbClr val="FFC000"/>
                </a:solidFill>
                <a:effectLst>
                  <a:outerShdw blurRad="38100" dist="38100" dir="2700000" algn="tl">
                    <a:srgbClr val="000000">
                      <a:alpha val="43137"/>
                    </a:srgbClr>
                  </a:outerShdw>
                </a:effectLst>
              </a:rPr>
              <a:t> </a:t>
            </a:r>
            <a:r>
              <a:rPr lang="en-US" sz="1600" b="1" dirty="0">
                <a:effectLst>
                  <a:outerShdw blurRad="38100" dist="38100" dir="2700000" algn="tl">
                    <a:srgbClr val="000000">
                      <a:alpha val="43137"/>
                    </a:srgbClr>
                  </a:outerShdw>
                </a:effectLst>
              </a:rPr>
              <a:t>that can be used to determine the spatial distribution and </a:t>
            </a:r>
            <a:r>
              <a:rPr lang="en-US" sz="1600" b="1" dirty="0" err="1">
                <a:effectLst>
                  <a:outerShdw blurRad="38100" dist="38100" dir="2700000" algn="tl">
                    <a:srgbClr val="000000">
                      <a:alpha val="43137"/>
                    </a:srgbClr>
                  </a:outerShdw>
                </a:effectLst>
              </a:rPr>
              <a:t>metabolitation</a:t>
            </a:r>
            <a:r>
              <a:rPr lang="en-US" sz="1600" b="1" dirty="0">
                <a:effectLst>
                  <a:outerShdw blurRad="38100" dist="38100" dir="2700000" algn="tl">
                    <a:srgbClr val="000000">
                      <a:alpha val="43137"/>
                    </a:srgbClr>
                  </a:outerShdw>
                </a:effectLst>
              </a:rPr>
              <a:t> </a:t>
            </a:r>
            <a:r>
              <a:rPr lang="it-IT" sz="1600" b="1" dirty="0">
                <a:effectLst>
                  <a:outerShdw blurRad="38100" dist="38100" dir="2700000" algn="tl">
                    <a:srgbClr val="000000">
                      <a:alpha val="43137"/>
                    </a:srgbClr>
                  </a:outerShdw>
                </a:effectLst>
              </a:rPr>
              <a:t>of the </a:t>
            </a:r>
            <a:r>
              <a:rPr lang="it-IT" sz="1600" b="1" dirty="0" err="1">
                <a:effectLst>
                  <a:outerShdw blurRad="38100" dist="38100" dir="2700000" algn="tl">
                    <a:srgbClr val="000000">
                      <a:alpha val="43137"/>
                    </a:srgbClr>
                  </a:outerShdw>
                </a:effectLst>
              </a:rPr>
              <a:t>specific</a:t>
            </a:r>
            <a:r>
              <a:rPr lang="it-IT" sz="1600" b="1" dirty="0">
                <a:effectLst>
                  <a:outerShdw blurRad="38100" dist="38100" dir="2700000" algn="tl">
                    <a:srgbClr val="000000">
                      <a:alpha val="43137"/>
                    </a:srgbClr>
                  </a:outerShdw>
                </a:effectLst>
              </a:rPr>
              <a:t> </a:t>
            </a:r>
            <a:r>
              <a:rPr lang="it-IT" sz="1600" b="1" dirty="0" err="1">
                <a:effectLst>
                  <a:outerShdw blurRad="38100" dist="38100" dir="2700000" algn="tl">
                    <a:srgbClr val="000000">
                      <a:alpha val="43137"/>
                    </a:srgbClr>
                  </a:outerShdw>
                </a:effectLst>
              </a:rPr>
              <a:t>tracer</a:t>
            </a:r>
            <a:r>
              <a:rPr lang="it-IT" sz="16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384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11</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Compartmental</a:t>
            </a:r>
            <a:r>
              <a:rPr lang="it-IT" sz="2400" b="1" dirty="0">
                <a:solidFill>
                  <a:schemeClr val="bg1"/>
                </a:solidFill>
                <a:latin typeface="Century Gothic" pitchFamily="34" charset="0"/>
              </a:rPr>
              <a:t> model</a:t>
            </a:r>
          </a:p>
        </p:txBody>
      </p:sp>
      <p:sp>
        <p:nvSpPr>
          <p:cNvPr id="16" name="Pentagono 15"/>
          <p:cNvSpPr/>
          <p:nvPr/>
        </p:nvSpPr>
        <p:spPr>
          <a:xfrm rot="5400000">
            <a:off x="3204666" y="-386608"/>
            <a:ext cx="3094709" cy="5976666"/>
          </a:xfrm>
          <a:prstGeom prst="homePlate">
            <a:avLst>
              <a:gd name="adj" fmla="val 17165"/>
            </a:avLst>
          </a:prstGeom>
          <a:solidFill>
            <a:schemeClr val="bg1">
              <a:lumMod val="9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7" name="Immagine 6"/>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7624" y="945339"/>
            <a:ext cx="6861825" cy="2889724"/>
          </a:xfrm>
          <a:prstGeom prst="rect">
            <a:avLst/>
          </a:prstGeom>
        </p:spPr>
      </p:pic>
      <p:pic>
        <p:nvPicPr>
          <p:cNvPr id="23" name="Immagine 22"/>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9" t="1701" r="4812" b="54200"/>
          <a:stretch/>
        </p:blipFill>
        <p:spPr>
          <a:xfrm>
            <a:off x="1047253" y="4164442"/>
            <a:ext cx="3690268" cy="1802224"/>
          </a:xfrm>
          <a:prstGeom prst="rect">
            <a:avLst/>
          </a:prstGeom>
        </p:spPr>
      </p:pic>
      <p:pic>
        <p:nvPicPr>
          <p:cNvPr id="25" name="Immagine 24"/>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8653" t="49444" r="8000" b="7507"/>
          <a:stretch/>
        </p:blipFill>
        <p:spPr>
          <a:xfrm>
            <a:off x="4805638" y="4185897"/>
            <a:ext cx="3561537" cy="1759314"/>
          </a:xfrm>
          <a:prstGeom prst="rect">
            <a:avLst/>
          </a:prstGeom>
        </p:spPr>
      </p:pic>
      <p:sp>
        <p:nvSpPr>
          <p:cNvPr id="24" name="CasellaDiTesto 23"/>
          <p:cNvSpPr txBox="1"/>
          <p:nvPr/>
        </p:nvSpPr>
        <p:spPr>
          <a:xfrm>
            <a:off x="3078000" y="1468800"/>
            <a:ext cx="504056" cy="307777"/>
          </a:xfrm>
          <a:prstGeom prst="rect">
            <a:avLst/>
          </a:prstGeom>
          <a:noFill/>
        </p:spPr>
        <p:txBody>
          <a:bodyPr wrap="square" rtlCol="0">
            <a:spAutoFit/>
          </a:bodyPr>
          <a:lstStyle/>
          <a:p>
            <a:r>
              <a:rPr lang="it-IT" sz="1400" b="1" dirty="0">
                <a:solidFill>
                  <a:srgbClr val="376092"/>
                </a:solidFill>
              </a:rPr>
              <a:t> …</a:t>
            </a:r>
          </a:p>
        </p:txBody>
      </p:sp>
      <p:sp>
        <p:nvSpPr>
          <p:cNvPr id="27" name="CasellaDiTesto 26"/>
          <p:cNvSpPr txBox="1"/>
          <p:nvPr/>
        </p:nvSpPr>
        <p:spPr>
          <a:xfrm>
            <a:off x="3078000" y="2906907"/>
            <a:ext cx="504056" cy="307777"/>
          </a:xfrm>
          <a:prstGeom prst="rect">
            <a:avLst/>
          </a:prstGeom>
          <a:noFill/>
        </p:spPr>
        <p:txBody>
          <a:bodyPr wrap="square" rtlCol="0">
            <a:spAutoFit/>
          </a:bodyPr>
          <a:lstStyle/>
          <a:p>
            <a:r>
              <a:rPr lang="it-IT" sz="1400" b="1" dirty="0">
                <a:solidFill>
                  <a:srgbClr val="376092"/>
                </a:solidFill>
              </a:rPr>
              <a:t> …</a:t>
            </a:r>
          </a:p>
        </p:txBody>
      </p:sp>
      <p:sp>
        <p:nvSpPr>
          <p:cNvPr id="28" name="CasellaDiTesto 27"/>
          <p:cNvSpPr txBox="1"/>
          <p:nvPr/>
        </p:nvSpPr>
        <p:spPr>
          <a:xfrm>
            <a:off x="4499992" y="1468800"/>
            <a:ext cx="504056" cy="307777"/>
          </a:xfrm>
          <a:prstGeom prst="rect">
            <a:avLst/>
          </a:prstGeom>
          <a:noFill/>
        </p:spPr>
        <p:txBody>
          <a:bodyPr wrap="square" rtlCol="0">
            <a:spAutoFit/>
          </a:bodyPr>
          <a:lstStyle/>
          <a:p>
            <a:r>
              <a:rPr lang="it-IT" sz="1400" b="1" dirty="0">
                <a:solidFill>
                  <a:srgbClr val="376092"/>
                </a:solidFill>
              </a:rPr>
              <a:t> … </a:t>
            </a:r>
          </a:p>
        </p:txBody>
      </p:sp>
      <p:sp>
        <p:nvSpPr>
          <p:cNvPr id="29" name="CasellaDiTesto 28"/>
          <p:cNvSpPr txBox="1"/>
          <p:nvPr/>
        </p:nvSpPr>
        <p:spPr>
          <a:xfrm>
            <a:off x="4499992" y="2880837"/>
            <a:ext cx="504056" cy="307777"/>
          </a:xfrm>
          <a:prstGeom prst="rect">
            <a:avLst/>
          </a:prstGeom>
          <a:noFill/>
        </p:spPr>
        <p:txBody>
          <a:bodyPr wrap="square" rtlCol="0">
            <a:spAutoFit/>
          </a:bodyPr>
          <a:lstStyle/>
          <a:p>
            <a:r>
              <a:rPr lang="it-IT" sz="1400" b="1" dirty="0">
                <a:solidFill>
                  <a:srgbClr val="376092"/>
                </a:solidFill>
              </a:rPr>
              <a:t> … </a:t>
            </a:r>
          </a:p>
        </p:txBody>
      </p:sp>
      <p:sp>
        <p:nvSpPr>
          <p:cNvPr id="30" name="CasellaDiTesto 29"/>
          <p:cNvSpPr txBox="1"/>
          <p:nvPr/>
        </p:nvSpPr>
        <p:spPr>
          <a:xfrm>
            <a:off x="5929323" y="1469522"/>
            <a:ext cx="504056" cy="307777"/>
          </a:xfrm>
          <a:prstGeom prst="rect">
            <a:avLst/>
          </a:prstGeom>
          <a:noFill/>
        </p:spPr>
        <p:txBody>
          <a:bodyPr wrap="square" rtlCol="0">
            <a:spAutoFit/>
          </a:bodyPr>
          <a:lstStyle/>
          <a:p>
            <a:r>
              <a:rPr lang="it-IT" sz="1400" b="1" dirty="0">
                <a:solidFill>
                  <a:srgbClr val="376092"/>
                </a:solidFill>
              </a:rPr>
              <a:t> … </a:t>
            </a:r>
          </a:p>
        </p:txBody>
      </p:sp>
      <p:sp>
        <p:nvSpPr>
          <p:cNvPr id="31" name="CasellaDiTesto 30"/>
          <p:cNvSpPr txBox="1"/>
          <p:nvPr/>
        </p:nvSpPr>
        <p:spPr>
          <a:xfrm>
            <a:off x="5929323" y="2880837"/>
            <a:ext cx="504056" cy="307777"/>
          </a:xfrm>
          <a:prstGeom prst="rect">
            <a:avLst/>
          </a:prstGeom>
          <a:noFill/>
        </p:spPr>
        <p:txBody>
          <a:bodyPr wrap="square" rtlCol="0">
            <a:spAutoFit/>
          </a:bodyPr>
          <a:lstStyle/>
          <a:p>
            <a:r>
              <a:rPr lang="it-IT" sz="1400" b="1" dirty="0">
                <a:solidFill>
                  <a:srgbClr val="376092"/>
                </a:solidFill>
              </a:rPr>
              <a:t> … </a:t>
            </a:r>
          </a:p>
        </p:txBody>
      </p:sp>
      <p:sp>
        <p:nvSpPr>
          <p:cNvPr id="32" name="CasellaDiTesto 31"/>
          <p:cNvSpPr txBox="1"/>
          <p:nvPr/>
        </p:nvSpPr>
        <p:spPr>
          <a:xfrm>
            <a:off x="7332921" y="1469522"/>
            <a:ext cx="504056" cy="307777"/>
          </a:xfrm>
          <a:prstGeom prst="rect">
            <a:avLst/>
          </a:prstGeom>
          <a:noFill/>
        </p:spPr>
        <p:txBody>
          <a:bodyPr wrap="square" rtlCol="0">
            <a:spAutoFit/>
          </a:bodyPr>
          <a:lstStyle/>
          <a:p>
            <a:r>
              <a:rPr lang="it-IT" sz="1400" b="1" dirty="0">
                <a:solidFill>
                  <a:srgbClr val="376092"/>
                </a:solidFill>
              </a:rPr>
              <a:t> …</a:t>
            </a:r>
          </a:p>
        </p:txBody>
      </p:sp>
      <p:sp>
        <p:nvSpPr>
          <p:cNvPr id="33" name="CasellaDiTesto 32"/>
          <p:cNvSpPr txBox="1"/>
          <p:nvPr/>
        </p:nvSpPr>
        <p:spPr>
          <a:xfrm>
            <a:off x="1692249" y="2874576"/>
            <a:ext cx="504056" cy="307777"/>
          </a:xfrm>
          <a:prstGeom prst="rect">
            <a:avLst/>
          </a:prstGeom>
          <a:noFill/>
        </p:spPr>
        <p:txBody>
          <a:bodyPr wrap="square" rtlCol="0">
            <a:spAutoFit/>
          </a:bodyPr>
          <a:lstStyle/>
          <a:p>
            <a:r>
              <a:rPr lang="it-IT" sz="1400" b="1" dirty="0">
                <a:solidFill>
                  <a:srgbClr val="376092"/>
                </a:solidFill>
              </a:rPr>
              <a:t> …</a:t>
            </a:r>
          </a:p>
        </p:txBody>
      </p:sp>
    </p:spTree>
    <p:extLst>
      <p:ext uri="{BB962C8B-B14F-4D97-AF65-F5344CB8AC3E}">
        <p14:creationId xmlns:p14="http://schemas.microsoft.com/office/powerpoint/2010/main" val="117943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500"/>
                                        <p:tgtEl>
                                          <p:spTgt spid="1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p:tgtEl>
                                          <p:spTgt spid="23"/>
                                        </p:tgtEl>
                                        <p:attrNameLst>
                                          <p:attrName>ppt_y</p:attrName>
                                        </p:attrNameLst>
                                      </p:cBhvr>
                                      <p:tavLst>
                                        <p:tav tm="0">
                                          <p:val>
                                            <p:strVal val="#ppt_y-#ppt_h*1.125000"/>
                                          </p:val>
                                        </p:tav>
                                        <p:tav tm="100000">
                                          <p:val>
                                            <p:strVal val="#ppt_y"/>
                                          </p:val>
                                        </p:tav>
                                      </p:tavLst>
                                    </p:anim>
                                    <p:animEffect transition="in" filter="wipe(down)">
                                      <p:cBhvr>
                                        <p:cTn id="12" dur="500"/>
                                        <p:tgtEl>
                                          <p:spTgt spid="23"/>
                                        </p:tgtEl>
                                      </p:cBhvr>
                                    </p:animEffect>
                                  </p:childTnLst>
                                </p:cTn>
                              </p:par>
                              <p:par>
                                <p:cTn id="13" presetID="12" presetClass="entr" presetSubtype="1"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ppt_y</p:attrName>
                                        </p:attrNameLst>
                                      </p:cBhvr>
                                      <p:tavLst>
                                        <p:tav tm="0">
                                          <p:val>
                                            <p:strVal val="#ppt_y-#ppt_h*1.125000"/>
                                          </p:val>
                                        </p:tav>
                                        <p:tav tm="100000">
                                          <p:val>
                                            <p:strVal val="#ppt_y"/>
                                          </p:val>
                                        </p:tav>
                                      </p:tavLst>
                                    </p:anim>
                                    <p:animEffect transition="in" filter="wipe(down)">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12</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1200329"/>
          </a:xfrm>
          <a:prstGeom prst="rect">
            <a:avLst/>
          </a:prstGeom>
          <a:noFill/>
        </p:spPr>
        <p:txBody>
          <a:bodyPr wrap="square" rtlCol="0">
            <a:spAutoFit/>
          </a:bodyPr>
          <a:lstStyle/>
          <a:p>
            <a:r>
              <a:rPr lang="it-IT" sz="3600" b="1" i="1" dirty="0">
                <a:solidFill>
                  <a:srgbClr val="C00000"/>
                </a:solidFill>
                <a:effectLst>
                  <a:outerShdw blurRad="38100" dist="38100" dir="2700000" algn="tl">
                    <a:srgbClr val="000000">
                      <a:alpha val="43137"/>
                    </a:srgbClr>
                  </a:outerShdw>
                </a:effectLst>
                <a:latin typeface="Century Gothic" pitchFamily="34" charset="0"/>
              </a:rPr>
              <a:t>Direct</a:t>
            </a:r>
            <a:r>
              <a:rPr lang="it-IT" sz="3600" b="1" dirty="0">
                <a:solidFill>
                  <a:srgbClr val="C00000"/>
                </a:solidFill>
                <a:latin typeface="Century Gothic" pitchFamily="34" charset="0"/>
              </a:rPr>
              <a:t> </a:t>
            </a:r>
            <a:r>
              <a:rPr lang="it-IT" sz="3600" b="1" dirty="0" err="1">
                <a:solidFill>
                  <a:srgbClr val="C00000"/>
                </a:solidFill>
                <a:latin typeface="Century Gothic" pitchFamily="34" charset="0"/>
              </a:rPr>
              <a:t>parametric</a:t>
            </a:r>
            <a:r>
              <a:rPr lang="it-IT" sz="3600" b="1" dirty="0">
                <a:solidFill>
                  <a:srgbClr val="C00000"/>
                </a:solidFill>
                <a:latin typeface="Century Gothic" pitchFamily="34" charset="0"/>
              </a:rPr>
              <a:t> images </a:t>
            </a:r>
            <a:r>
              <a:rPr lang="it-IT" sz="3600" b="1" dirty="0" err="1">
                <a:solidFill>
                  <a:srgbClr val="C00000"/>
                </a:solidFill>
                <a:latin typeface="Century Gothic" pitchFamily="34" charset="0"/>
              </a:rPr>
              <a:t>estimation</a:t>
            </a:r>
            <a:endParaRPr lang="it-IT" sz="3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2881608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13</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Novelty</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1041" t="6871" r="11785" b="32997"/>
          <a:stretch/>
        </p:blipFill>
        <p:spPr>
          <a:xfrm>
            <a:off x="1259632" y="1484784"/>
            <a:ext cx="7056784" cy="3888432"/>
          </a:xfrm>
          <a:prstGeom prst="rect">
            <a:avLst/>
          </a:prstGeom>
        </p:spPr>
      </p:pic>
      <p:sp>
        <p:nvSpPr>
          <p:cNvPr id="6" name="Figura a mano libera 5"/>
          <p:cNvSpPr/>
          <p:nvPr/>
        </p:nvSpPr>
        <p:spPr>
          <a:xfrm>
            <a:off x="1659732" y="2300288"/>
            <a:ext cx="6126956" cy="2200274"/>
          </a:xfrm>
          <a:custGeom>
            <a:avLst/>
            <a:gdLst>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86062 w 6115050"/>
              <a:gd name="connsiteY5" fmla="*/ 221456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57800 w 6115050"/>
              <a:gd name="connsiteY10" fmla="*/ 1871662 h 2214562"/>
              <a:gd name="connsiteX11" fmla="*/ 5257800 w 6115050"/>
              <a:gd name="connsiteY11" fmla="*/ 1728787 h 2214562"/>
              <a:gd name="connsiteX12" fmla="*/ 5186362 w 6115050"/>
              <a:gd name="connsiteY12" fmla="*/ 1728787 h 2214562"/>
              <a:gd name="connsiteX13" fmla="*/ 5186362 w 6115050"/>
              <a:gd name="connsiteY13" fmla="*/ 15859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57800 w 6115050"/>
              <a:gd name="connsiteY10" fmla="*/ 1871662 h 2214562"/>
              <a:gd name="connsiteX11" fmla="*/ 5257800 w 6115050"/>
              <a:gd name="connsiteY11" fmla="*/ 1728787 h 2214562"/>
              <a:gd name="connsiteX12" fmla="*/ 5186362 w 6115050"/>
              <a:gd name="connsiteY12" fmla="*/ 1728787 h 2214562"/>
              <a:gd name="connsiteX13" fmla="*/ 5186362 w 6115050"/>
              <a:gd name="connsiteY13" fmla="*/ 15859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57800 w 6115050"/>
              <a:gd name="connsiteY10" fmla="*/ 1871662 h 2214562"/>
              <a:gd name="connsiteX11" fmla="*/ 5257800 w 6115050"/>
              <a:gd name="connsiteY11" fmla="*/ 1728787 h 2214562"/>
              <a:gd name="connsiteX12" fmla="*/ 5186362 w 6115050"/>
              <a:gd name="connsiteY12" fmla="*/ 1728787 h 2214562"/>
              <a:gd name="connsiteX13" fmla="*/ 5186362 w 6115050"/>
              <a:gd name="connsiteY13" fmla="*/ 15859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257800 w 6115050"/>
              <a:gd name="connsiteY11" fmla="*/ 1728787 h 2214562"/>
              <a:gd name="connsiteX12" fmla="*/ 5186362 w 6115050"/>
              <a:gd name="connsiteY12" fmla="*/ 1728787 h 2214562"/>
              <a:gd name="connsiteX13" fmla="*/ 5186362 w 6115050"/>
              <a:gd name="connsiteY13" fmla="*/ 15859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86362 w 6115050"/>
              <a:gd name="connsiteY13" fmla="*/ 15859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73662 w 6115050"/>
              <a:gd name="connsiteY13" fmla="*/ 157956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73662 w 6115050"/>
              <a:gd name="connsiteY13" fmla="*/ 1579562 h 2214562"/>
              <a:gd name="connsiteX14" fmla="*/ 5186362 w 6115050"/>
              <a:gd name="connsiteY14" fmla="*/ 1662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73662 w 6115050"/>
              <a:gd name="connsiteY13" fmla="*/ 1579562 h 2214562"/>
              <a:gd name="connsiteX14" fmla="*/ 5180012 w 6115050"/>
              <a:gd name="connsiteY14" fmla="*/ 11033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73662 w 6115050"/>
              <a:gd name="connsiteY13" fmla="*/ 1579562 h 2214562"/>
              <a:gd name="connsiteX14" fmla="*/ 5173662 w 6115050"/>
              <a:gd name="connsiteY14" fmla="*/ 152876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73662 w 6115050"/>
              <a:gd name="connsiteY13" fmla="*/ 1579562 h 2214562"/>
              <a:gd name="connsiteX14" fmla="*/ 5332412 w 6115050"/>
              <a:gd name="connsiteY14" fmla="*/ 151606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80012 w 6115050"/>
              <a:gd name="connsiteY13" fmla="*/ 1141412 h 2214562"/>
              <a:gd name="connsiteX14" fmla="*/ 5332412 w 6115050"/>
              <a:gd name="connsiteY14" fmla="*/ 151606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200650 w 6115050"/>
              <a:gd name="connsiteY10" fmla="*/ 1878012 h 2214562"/>
              <a:gd name="connsiteX11" fmla="*/ 5181600 w 6115050"/>
              <a:gd name="connsiteY11" fmla="*/ 1735137 h 2214562"/>
              <a:gd name="connsiteX12" fmla="*/ 5186362 w 6115050"/>
              <a:gd name="connsiteY12" fmla="*/ 1728787 h 2214562"/>
              <a:gd name="connsiteX13" fmla="*/ 5180012 w 6115050"/>
              <a:gd name="connsiteY13" fmla="*/ 114141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029200 w 6115050"/>
              <a:gd name="connsiteY10" fmla="*/ 2151062 h 2214562"/>
              <a:gd name="connsiteX11" fmla="*/ 5181600 w 6115050"/>
              <a:gd name="connsiteY11" fmla="*/ 1735137 h 2214562"/>
              <a:gd name="connsiteX12" fmla="*/ 5186362 w 6115050"/>
              <a:gd name="connsiteY12" fmla="*/ 1728787 h 2214562"/>
              <a:gd name="connsiteX13" fmla="*/ 5180012 w 6115050"/>
              <a:gd name="connsiteY13" fmla="*/ 114141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029200 w 6115050"/>
              <a:gd name="connsiteY10" fmla="*/ 2151062 h 2214562"/>
              <a:gd name="connsiteX11" fmla="*/ 5181600 w 6115050"/>
              <a:gd name="connsiteY11" fmla="*/ 1735137 h 2214562"/>
              <a:gd name="connsiteX12" fmla="*/ 5345112 w 6115050"/>
              <a:gd name="connsiteY12" fmla="*/ 1741487 h 2214562"/>
              <a:gd name="connsiteX13" fmla="*/ 5180012 w 6115050"/>
              <a:gd name="connsiteY13" fmla="*/ 114141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029200 w 6115050"/>
              <a:gd name="connsiteY10" fmla="*/ 2151062 h 2214562"/>
              <a:gd name="connsiteX11" fmla="*/ 5181600 w 6115050"/>
              <a:gd name="connsiteY11" fmla="*/ 1735137 h 2214562"/>
              <a:gd name="connsiteX12" fmla="*/ 5180012 w 6115050"/>
              <a:gd name="connsiteY12" fmla="*/ 114141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5180012 w 6115050"/>
              <a:gd name="connsiteY12" fmla="*/ 114141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5180012 w 6115050"/>
              <a:gd name="connsiteY12" fmla="*/ 114141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4976812 w 6115050"/>
              <a:gd name="connsiteY12" fmla="*/ 118586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5053012 w 6115050"/>
              <a:gd name="connsiteY12" fmla="*/ 1427162 h 2214562"/>
              <a:gd name="connsiteX13" fmla="*/ 4976812 w 6115050"/>
              <a:gd name="connsiteY13" fmla="*/ 11858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4672012 w 6115050"/>
              <a:gd name="connsiteY12" fmla="*/ 1198562 h 2214562"/>
              <a:gd name="connsiteX13" fmla="*/ 4976812 w 6115050"/>
              <a:gd name="connsiteY13" fmla="*/ 11858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4672012 w 6115050"/>
              <a:gd name="connsiteY12" fmla="*/ 1198562 h 2214562"/>
              <a:gd name="connsiteX13" fmla="*/ 5173662 w 6115050"/>
              <a:gd name="connsiteY13" fmla="*/ 11223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5181600 w 6115050"/>
              <a:gd name="connsiteY11" fmla="*/ 1735137 h 2214562"/>
              <a:gd name="connsiteX12" fmla="*/ 4564062 w 6115050"/>
              <a:gd name="connsiteY12" fmla="*/ 1154112 h 2214562"/>
              <a:gd name="connsiteX13" fmla="*/ 5173662 w 6115050"/>
              <a:gd name="connsiteY13" fmla="*/ 11223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3829050 w 6115050"/>
              <a:gd name="connsiteY11" fmla="*/ 1131887 h 2214562"/>
              <a:gd name="connsiteX12" fmla="*/ 4564062 w 6115050"/>
              <a:gd name="connsiteY12" fmla="*/ 1154112 h 2214562"/>
              <a:gd name="connsiteX13" fmla="*/ 5173662 w 6115050"/>
              <a:gd name="connsiteY13" fmla="*/ 11223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5181600 w 6115050"/>
              <a:gd name="connsiteY10" fmla="*/ 1852612 h 2214562"/>
              <a:gd name="connsiteX11" fmla="*/ 3829050 w 6115050"/>
              <a:gd name="connsiteY11" fmla="*/ 1131887 h 2214562"/>
              <a:gd name="connsiteX12" fmla="*/ 4538662 w 6115050"/>
              <a:gd name="connsiteY12" fmla="*/ 1052512 h 2214562"/>
              <a:gd name="connsiteX13" fmla="*/ 5173662 w 6115050"/>
              <a:gd name="connsiteY13" fmla="*/ 11223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7625 w 6115050"/>
              <a:gd name="connsiteY9" fmla="*/ 1871662 h 2214562"/>
              <a:gd name="connsiteX10" fmla="*/ 3790950 w 6115050"/>
              <a:gd name="connsiteY10" fmla="*/ 1471612 h 2214562"/>
              <a:gd name="connsiteX11" fmla="*/ 3829050 w 6115050"/>
              <a:gd name="connsiteY11" fmla="*/ 1131887 h 2214562"/>
              <a:gd name="connsiteX12" fmla="*/ 4538662 w 6115050"/>
              <a:gd name="connsiteY12" fmla="*/ 1052512 h 2214562"/>
              <a:gd name="connsiteX13" fmla="*/ 5173662 w 6115050"/>
              <a:gd name="connsiteY13" fmla="*/ 1122362 h 2214562"/>
              <a:gd name="connsiteX14" fmla="*/ 5192712 w 6115050"/>
              <a:gd name="connsiteY14" fmla="*/ 1535112 h 2214562"/>
              <a:gd name="connsiteX15" fmla="*/ 5600700 w 6115050"/>
              <a:gd name="connsiteY15" fmla="*/ 1585912 h 2214562"/>
              <a:gd name="connsiteX16" fmla="*/ 5600700 w 6115050"/>
              <a:gd name="connsiteY16" fmla="*/ 957262 h 2214562"/>
              <a:gd name="connsiteX17" fmla="*/ 6115050 w 6115050"/>
              <a:gd name="connsiteY17" fmla="*/ 957262 h 2214562"/>
              <a:gd name="connsiteX18" fmla="*/ 6115050 w 6115050"/>
              <a:gd name="connsiteY18" fmla="*/ 0 h 2214562"/>
              <a:gd name="connsiteX19" fmla="*/ 0 w 6115050"/>
              <a:gd name="connsiteY19"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790950 w 6115050"/>
              <a:gd name="connsiteY9" fmla="*/ 1471612 h 2214562"/>
              <a:gd name="connsiteX10" fmla="*/ 3829050 w 6115050"/>
              <a:gd name="connsiteY10" fmla="*/ 1131887 h 2214562"/>
              <a:gd name="connsiteX11" fmla="*/ 4538662 w 6115050"/>
              <a:gd name="connsiteY11" fmla="*/ 1052512 h 2214562"/>
              <a:gd name="connsiteX12" fmla="*/ 5173662 w 6115050"/>
              <a:gd name="connsiteY12" fmla="*/ 112236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4450 w 6115050"/>
              <a:gd name="connsiteY9" fmla="*/ 1465262 h 2214562"/>
              <a:gd name="connsiteX10" fmla="*/ 3829050 w 6115050"/>
              <a:gd name="connsiteY10" fmla="*/ 1131887 h 2214562"/>
              <a:gd name="connsiteX11" fmla="*/ 4538662 w 6115050"/>
              <a:gd name="connsiteY11" fmla="*/ 1052512 h 2214562"/>
              <a:gd name="connsiteX12" fmla="*/ 5173662 w 6115050"/>
              <a:gd name="connsiteY12" fmla="*/ 112236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4450 w 6115050"/>
              <a:gd name="connsiteY9" fmla="*/ 1465262 h 2214562"/>
              <a:gd name="connsiteX10" fmla="*/ 3848100 w 6115050"/>
              <a:gd name="connsiteY10" fmla="*/ 1106487 h 2214562"/>
              <a:gd name="connsiteX11" fmla="*/ 4538662 w 6115050"/>
              <a:gd name="connsiteY11" fmla="*/ 1052512 h 2214562"/>
              <a:gd name="connsiteX12" fmla="*/ 5173662 w 6115050"/>
              <a:gd name="connsiteY12" fmla="*/ 1122362 h 2214562"/>
              <a:gd name="connsiteX13" fmla="*/ 5192712 w 6115050"/>
              <a:gd name="connsiteY13" fmla="*/ 153511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14562"/>
              <a:gd name="connsiteX1" fmla="*/ 0 w 6115050"/>
              <a:gd name="connsiteY1" fmla="*/ 942975 h 2214562"/>
              <a:gd name="connsiteX2" fmla="*/ 557212 w 6115050"/>
              <a:gd name="connsiteY2" fmla="*/ 942975 h 2214562"/>
              <a:gd name="connsiteX3" fmla="*/ 557212 w 6115050"/>
              <a:gd name="connsiteY3" fmla="*/ 2114550 h 2214562"/>
              <a:gd name="connsiteX4" fmla="*/ 2786062 w 6115050"/>
              <a:gd name="connsiteY4" fmla="*/ 2114550 h 2214562"/>
              <a:gd name="connsiteX5" fmla="*/ 2779712 w 6115050"/>
              <a:gd name="connsiteY5" fmla="*/ 2208212 h 2214562"/>
              <a:gd name="connsiteX6" fmla="*/ 3028950 w 6115050"/>
              <a:gd name="connsiteY6" fmla="*/ 2214562 h 2214562"/>
              <a:gd name="connsiteX7" fmla="*/ 3028950 w 6115050"/>
              <a:gd name="connsiteY7" fmla="*/ 1628775 h 2214562"/>
              <a:gd name="connsiteX8" fmla="*/ 3857625 w 6115050"/>
              <a:gd name="connsiteY8" fmla="*/ 1628775 h 2214562"/>
              <a:gd name="connsiteX9" fmla="*/ 3854450 w 6115050"/>
              <a:gd name="connsiteY9" fmla="*/ 1465262 h 2214562"/>
              <a:gd name="connsiteX10" fmla="*/ 3848100 w 6115050"/>
              <a:gd name="connsiteY10" fmla="*/ 1106487 h 2214562"/>
              <a:gd name="connsiteX11" fmla="*/ 4538662 w 6115050"/>
              <a:gd name="connsiteY11" fmla="*/ 1052512 h 2214562"/>
              <a:gd name="connsiteX12" fmla="*/ 5173662 w 6115050"/>
              <a:gd name="connsiteY12" fmla="*/ 1122362 h 2214562"/>
              <a:gd name="connsiteX13" fmla="*/ 5180012 w 6115050"/>
              <a:gd name="connsiteY13" fmla="*/ 1554162 h 2214562"/>
              <a:gd name="connsiteX14" fmla="*/ 5600700 w 6115050"/>
              <a:gd name="connsiteY14" fmla="*/ 1585912 h 2214562"/>
              <a:gd name="connsiteX15" fmla="*/ 5600700 w 6115050"/>
              <a:gd name="connsiteY15" fmla="*/ 957262 h 2214562"/>
              <a:gd name="connsiteX16" fmla="*/ 6115050 w 6115050"/>
              <a:gd name="connsiteY16" fmla="*/ 957262 h 2214562"/>
              <a:gd name="connsiteX17" fmla="*/ 6115050 w 6115050"/>
              <a:gd name="connsiteY17" fmla="*/ 0 h 2214562"/>
              <a:gd name="connsiteX18" fmla="*/ 0 w 6115050"/>
              <a:gd name="connsiteY18" fmla="*/ 28575 h 2214562"/>
              <a:gd name="connsiteX0" fmla="*/ 0 w 6115050"/>
              <a:gd name="connsiteY0" fmla="*/ 28575 h 2208212"/>
              <a:gd name="connsiteX1" fmla="*/ 0 w 6115050"/>
              <a:gd name="connsiteY1" fmla="*/ 942975 h 2208212"/>
              <a:gd name="connsiteX2" fmla="*/ 557212 w 6115050"/>
              <a:gd name="connsiteY2" fmla="*/ 942975 h 2208212"/>
              <a:gd name="connsiteX3" fmla="*/ 557212 w 6115050"/>
              <a:gd name="connsiteY3" fmla="*/ 2114550 h 2208212"/>
              <a:gd name="connsiteX4" fmla="*/ 2786062 w 6115050"/>
              <a:gd name="connsiteY4" fmla="*/ 2114550 h 2208212"/>
              <a:gd name="connsiteX5" fmla="*/ 2779712 w 6115050"/>
              <a:gd name="connsiteY5" fmla="*/ 2208212 h 2208212"/>
              <a:gd name="connsiteX6" fmla="*/ 3031332 w 6115050"/>
              <a:gd name="connsiteY6" fmla="*/ 2200274 h 2208212"/>
              <a:gd name="connsiteX7" fmla="*/ 3028950 w 6115050"/>
              <a:gd name="connsiteY7" fmla="*/ 1628775 h 2208212"/>
              <a:gd name="connsiteX8" fmla="*/ 3857625 w 6115050"/>
              <a:gd name="connsiteY8" fmla="*/ 1628775 h 2208212"/>
              <a:gd name="connsiteX9" fmla="*/ 3854450 w 6115050"/>
              <a:gd name="connsiteY9" fmla="*/ 1465262 h 2208212"/>
              <a:gd name="connsiteX10" fmla="*/ 3848100 w 6115050"/>
              <a:gd name="connsiteY10" fmla="*/ 1106487 h 2208212"/>
              <a:gd name="connsiteX11" fmla="*/ 4538662 w 6115050"/>
              <a:gd name="connsiteY11" fmla="*/ 1052512 h 2208212"/>
              <a:gd name="connsiteX12" fmla="*/ 5173662 w 6115050"/>
              <a:gd name="connsiteY12" fmla="*/ 1122362 h 2208212"/>
              <a:gd name="connsiteX13" fmla="*/ 5180012 w 6115050"/>
              <a:gd name="connsiteY13" fmla="*/ 1554162 h 2208212"/>
              <a:gd name="connsiteX14" fmla="*/ 5600700 w 6115050"/>
              <a:gd name="connsiteY14" fmla="*/ 1585912 h 2208212"/>
              <a:gd name="connsiteX15" fmla="*/ 5600700 w 6115050"/>
              <a:gd name="connsiteY15" fmla="*/ 957262 h 2208212"/>
              <a:gd name="connsiteX16" fmla="*/ 6115050 w 6115050"/>
              <a:gd name="connsiteY16" fmla="*/ 957262 h 2208212"/>
              <a:gd name="connsiteX17" fmla="*/ 6115050 w 6115050"/>
              <a:gd name="connsiteY17" fmla="*/ 0 h 2208212"/>
              <a:gd name="connsiteX18" fmla="*/ 0 w 6115050"/>
              <a:gd name="connsiteY18" fmla="*/ 28575 h 2208212"/>
              <a:gd name="connsiteX0" fmla="*/ 0 w 6115050"/>
              <a:gd name="connsiteY0" fmla="*/ 28575 h 2200274"/>
              <a:gd name="connsiteX1" fmla="*/ 0 w 6115050"/>
              <a:gd name="connsiteY1" fmla="*/ 942975 h 2200274"/>
              <a:gd name="connsiteX2" fmla="*/ 557212 w 6115050"/>
              <a:gd name="connsiteY2" fmla="*/ 942975 h 2200274"/>
              <a:gd name="connsiteX3" fmla="*/ 557212 w 6115050"/>
              <a:gd name="connsiteY3" fmla="*/ 2114550 h 2200274"/>
              <a:gd name="connsiteX4" fmla="*/ 2786062 w 6115050"/>
              <a:gd name="connsiteY4" fmla="*/ 2114550 h 2200274"/>
              <a:gd name="connsiteX5" fmla="*/ 2782094 w 6115050"/>
              <a:gd name="connsiteY5" fmla="*/ 2191543 h 2200274"/>
              <a:gd name="connsiteX6" fmla="*/ 3031332 w 6115050"/>
              <a:gd name="connsiteY6" fmla="*/ 2200274 h 2200274"/>
              <a:gd name="connsiteX7" fmla="*/ 3028950 w 6115050"/>
              <a:gd name="connsiteY7" fmla="*/ 1628775 h 2200274"/>
              <a:gd name="connsiteX8" fmla="*/ 3857625 w 6115050"/>
              <a:gd name="connsiteY8" fmla="*/ 1628775 h 2200274"/>
              <a:gd name="connsiteX9" fmla="*/ 3854450 w 6115050"/>
              <a:gd name="connsiteY9" fmla="*/ 1465262 h 2200274"/>
              <a:gd name="connsiteX10" fmla="*/ 3848100 w 6115050"/>
              <a:gd name="connsiteY10" fmla="*/ 1106487 h 2200274"/>
              <a:gd name="connsiteX11" fmla="*/ 4538662 w 6115050"/>
              <a:gd name="connsiteY11" fmla="*/ 1052512 h 2200274"/>
              <a:gd name="connsiteX12" fmla="*/ 5173662 w 6115050"/>
              <a:gd name="connsiteY12" fmla="*/ 1122362 h 2200274"/>
              <a:gd name="connsiteX13" fmla="*/ 5180012 w 6115050"/>
              <a:gd name="connsiteY13" fmla="*/ 1554162 h 2200274"/>
              <a:gd name="connsiteX14" fmla="*/ 5600700 w 6115050"/>
              <a:gd name="connsiteY14" fmla="*/ 1585912 h 2200274"/>
              <a:gd name="connsiteX15" fmla="*/ 5600700 w 6115050"/>
              <a:gd name="connsiteY15" fmla="*/ 957262 h 2200274"/>
              <a:gd name="connsiteX16" fmla="*/ 6115050 w 6115050"/>
              <a:gd name="connsiteY16" fmla="*/ 957262 h 2200274"/>
              <a:gd name="connsiteX17" fmla="*/ 6115050 w 6115050"/>
              <a:gd name="connsiteY17" fmla="*/ 0 h 2200274"/>
              <a:gd name="connsiteX18" fmla="*/ 0 w 6115050"/>
              <a:gd name="connsiteY18" fmla="*/ 28575 h 2200274"/>
              <a:gd name="connsiteX0" fmla="*/ 0 w 6115050"/>
              <a:gd name="connsiteY0" fmla="*/ 28575 h 2200274"/>
              <a:gd name="connsiteX1" fmla="*/ 0 w 6115050"/>
              <a:gd name="connsiteY1" fmla="*/ 942975 h 2200274"/>
              <a:gd name="connsiteX2" fmla="*/ 557212 w 6115050"/>
              <a:gd name="connsiteY2" fmla="*/ 942975 h 2200274"/>
              <a:gd name="connsiteX3" fmla="*/ 557212 w 6115050"/>
              <a:gd name="connsiteY3" fmla="*/ 2114550 h 2200274"/>
              <a:gd name="connsiteX4" fmla="*/ 2786062 w 6115050"/>
              <a:gd name="connsiteY4" fmla="*/ 2114550 h 2200274"/>
              <a:gd name="connsiteX5" fmla="*/ 2782094 w 6115050"/>
              <a:gd name="connsiteY5" fmla="*/ 2196305 h 2200274"/>
              <a:gd name="connsiteX6" fmla="*/ 3031332 w 6115050"/>
              <a:gd name="connsiteY6" fmla="*/ 2200274 h 2200274"/>
              <a:gd name="connsiteX7" fmla="*/ 3028950 w 6115050"/>
              <a:gd name="connsiteY7" fmla="*/ 1628775 h 2200274"/>
              <a:gd name="connsiteX8" fmla="*/ 3857625 w 6115050"/>
              <a:gd name="connsiteY8" fmla="*/ 1628775 h 2200274"/>
              <a:gd name="connsiteX9" fmla="*/ 3854450 w 6115050"/>
              <a:gd name="connsiteY9" fmla="*/ 1465262 h 2200274"/>
              <a:gd name="connsiteX10" fmla="*/ 3848100 w 6115050"/>
              <a:gd name="connsiteY10" fmla="*/ 1106487 h 2200274"/>
              <a:gd name="connsiteX11" fmla="*/ 4538662 w 6115050"/>
              <a:gd name="connsiteY11" fmla="*/ 1052512 h 2200274"/>
              <a:gd name="connsiteX12" fmla="*/ 5173662 w 6115050"/>
              <a:gd name="connsiteY12" fmla="*/ 1122362 h 2200274"/>
              <a:gd name="connsiteX13" fmla="*/ 5180012 w 6115050"/>
              <a:gd name="connsiteY13" fmla="*/ 1554162 h 2200274"/>
              <a:gd name="connsiteX14" fmla="*/ 5600700 w 6115050"/>
              <a:gd name="connsiteY14" fmla="*/ 1585912 h 2200274"/>
              <a:gd name="connsiteX15" fmla="*/ 5600700 w 6115050"/>
              <a:gd name="connsiteY15" fmla="*/ 957262 h 2200274"/>
              <a:gd name="connsiteX16" fmla="*/ 6115050 w 6115050"/>
              <a:gd name="connsiteY16" fmla="*/ 957262 h 2200274"/>
              <a:gd name="connsiteX17" fmla="*/ 6115050 w 6115050"/>
              <a:gd name="connsiteY17" fmla="*/ 0 h 2200274"/>
              <a:gd name="connsiteX18" fmla="*/ 0 w 6115050"/>
              <a:gd name="connsiteY18" fmla="*/ 28575 h 2200274"/>
              <a:gd name="connsiteX0" fmla="*/ 11906 w 6126956"/>
              <a:gd name="connsiteY0" fmla="*/ 28575 h 2200274"/>
              <a:gd name="connsiteX1" fmla="*/ 0 w 6126956"/>
              <a:gd name="connsiteY1" fmla="*/ 976312 h 2200274"/>
              <a:gd name="connsiteX2" fmla="*/ 569118 w 6126956"/>
              <a:gd name="connsiteY2" fmla="*/ 942975 h 2200274"/>
              <a:gd name="connsiteX3" fmla="*/ 569118 w 6126956"/>
              <a:gd name="connsiteY3" fmla="*/ 2114550 h 2200274"/>
              <a:gd name="connsiteX4" fmla="*/ 2797968 w 6126956"/>
              <a:gd name="connsiteY4" fmla="*/ 2114550 h 2200274"/>
              <a:gd name="connsiteX5" fmla="*/ 2794000 w 6126956"/>
              <a:gd name="connsiteY5" fmla="*/ 2196305 h 2200274"/>
              <a:gd name="connsiteX6" fmla="*/ 3043238 w 6126956"/>
              <a:gd name="connsiteY6" fmla="*/ 2200274 h 2200274"/>
              <a:gd name="connsiteX7" fmla="*/ 3040856 w 6126956"/>
              <a:gd name="connsiteY7" fmla="*/ 1628775 h 2200274"/>
              <a:gd name="connsiteX8" fmla="*/ 3869531 w 6126956"/>
              <a:gd name="connsiteY8" fmla="*/ 1628775 h 2200274"/>
              <a:gd name="connsiteX9" fmla="*/ 3866356 w 6126956"/>
              <a:gd name="connsiteY9" fmla="*/ 1465262 h 2200274"/>
              <a:gd name="connsiteX10" fmla="*/ 3860006 w 6126956"/>
              <a:gd name="connsiteY10" fmla="*/ 1106487 h 2200274"/>
              <a:gd name="connsiteX11" fmla="*/ 4550568 w 6126956"/>
              <a:gd name="connsiteY11" fmla="*/ 1052512 h 2200274"/>
              <a:gd name="connsiteX12" fmla="*/ 5185568 w 6126956"/>
              <a:gd name="connsiteY12" fmla="*/ 1122362 h 2200274"/>
              <a:gd name="connsiteX13" fmla="*/ 5191918 w 6126956"/>
              <a:gd name="connsiteY13" fmla="*/ 1554162 h 2200274"/>
              <a:gd name="connsiteX14" fmla="*/ 5612606 w 6126956"/>
              <a:gd name="connsiteY14" fmla="*/ 1585912 h 2200274"/>
              <a:gd name="connsiteX15" fmla="*/ 5612606 w 6126956"/>
              <a:gd name="connsiteY15" fmla="*/ 957262 h 2200274"/>
              <a:gd name="connsiteX16" fmla="*/ 6126956 w 6126956"/>
              <a:gd name="connsiteY16" fmla="*/ 957262 h 2200274"/>
              <a:gd name="connsiteX17" fmla="*/ 6126956 w 6126956"/>
              <a:gd name="connsiteY17" fmla="*/ 0 h 2200274"/>
              <a:gd name="connsiteX18" fmla="*/ 11906 w 6126956"/>
              <a:gd name="connsiteY18" fmla="*/ 28575 h 2200274"/>
              <a:gd name="connsiteX0" fmla="*/ 11906 w 6126956"/>
              <a:gd name="connsiteY0" fmla="*/ 28575 h 2200274"/>
              <a:gd name="connsiteX1" fmla="*/ 0 w 6126956"/>
              <a:gd name="connsiteY1" fmla="*/ 976312 h 2200274"/>
              <a:gd name="connsiteX2" fmla="*/ 569118 w 6126956"/>
              <a:gd name="connsiteY2" fmla="*/ 969169 h 2200274"/>
              <a:gd name="connsiteX3" fmla="*/ 569118 w 6126956"/>
              <a:gd name="connsiteY3" fmla="*/ 2114550 h 2200274"/>
              <a:gd name="connsiteX4" fmla="*/ 2797968 w 6126956"/>
              <a:gd name="connsiteY4" fmla="*/ 2114550 h 2200274"/>
              <a:gd name="connsiteX5" fmla="*/ 2794000 w 6126956"/>
              <a:gd name="connsiteY5" fmla="*/ 2196305 h 2200274"/>
              <a:gd name="connsiteX6" fmla="*/ 3043238 w 6126956"/>
              <a:gd name="connsiteY6" fmla="*/ 2200274 h 2200274"/>
              <a:gd name="connsiteX7" fmla="*/ 3040856 w 6126956"/>
              <a:gd name="connsiteY7" fmla="*/ 1628775 h 2200274"/>
              <a:gd name="connsiteX8" fmla="*/ 3869531 w 6126956"/>
              <a:gd name="connsiteY8" fmla="*/ 1628775 h 2200274"/>
              <a:gd name="connsiteX9" fmla="*/ 3866356 w 6126956"/>
              <a:gd name="connsiteY9" fmla="*/ 1465262 h 2200274"/>
              <a:gd name="connsiteX10" fmla="*/ 3860006 w 6126956"/>
              <a:gd name="connsiteY10" fmla="*/ 1106487 h 2200274"/>
              <a:gd name="connsiteX11" fmla="*/ 4550568 w 6126956"/>
              <a:gd name="connsiteY11" fmla="*/ 1052512 h 2200274"/>
              <a:gd name="connsiteX12" fmla="*/ 5185568 w 6126956"/>
              <a:gd name="connsiteY12" fmla="*/ 1122362 h 2200274"/>
              <a:gd name="connsiteX13" fmla="*/ 5191918 w 6126956"/>
              <a:gd name="connsiteY13" fmla="*/ 1554162 h 2200274"/>
              <a:gd name="connsiteX14" fmla="*/ 5612606 w 6126956"/>
              <a:gd name="connsiteY14" fmla="*/ 1585912 h 2200274"/>
              <a:gd name="connsiteX15" fmla="*/ 5612606 w 6126956"/>
              <a:gd name="connsiteY15" fmla="*/ 957262 h 2200274"/>
              <a:gd name="connsiteX16" fmla="*/ 6126956 w 6126956"/>
              <a:gd name="connsiteY16" fmla="*/ 957262 h 2200274"/>
              <a:gd name="connsiteX17" fmla="*/ 6126956 w 6126956"/>
              <a:gd name="connsiteY17" fmla="*/ 0 h 2200274"/>
              <a:gd name="connsiteX18" fmla="*/ 11906 w 6126956"/>
              <a:gd name="connsiteY18" fmla="*/ 28575 h 2200274"/>
              <a:gd name="connsiteX0" fmla="*/ 11906 w 6126956"/>
              <a:gd name="connsiteY0" fmla="*/ 28575 h 2200274"/>
              <a:gd name="connsiteX1" fmla="*/ 0 w 6126956"/>
              <a:gd name="connsiteY1" fmla="*/ 981074 h 2200274"/>
              <a:gd name="connsiteX2" fmla="*/ 569118 w 6126956"/>
              <a:gd name="connsiteY2" fmla="*/ 969169 h 2200274"/>
              <a:gd name="connsiteX3" fmla="*/ 569118 w 6126956"/>
              <a:gd name="connsiteY3" fmla="*/ 2114550 h 2200274"/>
              <a:gd name="connsiteX4" fmla="*/ 2797968 w 6126956"/>
              <a:gd name="connsiteY4" fmla="*/ 2114550 h 2200274"/>
              <a:gd name="connsiteX5" fmla="*/ 2794000 w 6126956"/>
              <a:gd name="connsiteY5" fmla="*/ 2196305 h 2200274"/>
              <a:gd name="connsiteX6" fmla="*/ 3043238 w 6126956"/>
              <a:gd name="connsiteY6" fmla="*/ 2200274 h 2200274"/>
              <a:gd name="connsiteX7" fmla="*/ 3040856 w 6126956"/>
              <a:gd name="connsiteY7" fmla="*/ 1628775 h 2200274"/>
              <a:gd name="connsiteX8" fmla="*/ 3869531 w 6126956"/>
              <a:gd name="connsiteY8" fmla="*/ 1628775 h 2200274"/>
              <a:gd name="connsiteX9" fmla="*/ 3866356 w 6126956"/>
              <a:gd name="connsiteY9" fmla="*/ 1465262 h 2200274"/>
              <a:gd name="connsiteX10" fmla="*/ 3860006 w 6126956"/>
              <a:gd name="connsiteY10" fmla="*/ 1106487 h 2200274"/>
              <a:gd name="connsiteX11" fmla="*/ 4550568 w 6126956"/>
              <a:gd name="connsiteY11" fmla="*/ 1052512 h 2200274"/>
              <a:gd name="connsiteX12" fmla="*/ 5185568 w 6126956"/>
              <a:gd name="connsiteY12" fmla="*/ 1122362 h 2200274"/>
              <a:gd name="connsiteX13" fmla="*/ 5191918 w 6126956"/>
              <a:gd name="connsiteY13" fmla="*/ 1554162 h 2200274"/>
              <a:gd name="connsiteX14" fmla="*/ 5612606 w 6126956"/>
              <a:gd name="connsiteY14" fmla="*/ 1585912 h 2200274"/>
              <a:gd name="connsiteX15" fmla="*/ 5612606 w 6126956"/>
              <a:gd name="connsiteY15" fmla="*/ 957262 h 2200274"/>
              <a:gd name="connsiteX16" fmla="*/ 6126956 w 6126956"/>
              <a:gd name="connsiteY16" fmla="*/ 957262 h 2200274"/>
              <a:gd name="connsiteX17" fmla="*/ 6126956 w 6126956"/>
              <a:gd name="connsiteY17" fmla="*/ 0 h 2200274"/>
              <a:gd name="connsiteX18" fmla="*/ 11906 w 6126956"/>
              <a:gd name="connsiteY18" fmla="*/ 28575 h 2200274"/>
              <a:gd name="connsiteX0" fmla="*/ 11906 w 6126956"/>
              <a:gd name="connsiteY0" fmla="*/ 28575 h 2200274"/>
              <a:gd name="connsiteX1" fmla="*/ 0 w 6126956"/>
              <a:gd name="connsiteY1" fmla="*/ 973930 h 2200274"/>
              <a:gd name="connsiteX2" fmla="*/ 569118 w 6126956"/>
              <a:gd name="connsiteY2" fmla="*/ 969169 h 2200274"/>
              <a:gd name="connsiteX3" fmla="*/ 569118 w 6126956"/>
              <a:gd name="connsiteY3" fmla="*/ 2114550 h 2200274"/>
              <a:gd name="connsiteX4" fmla="*/ 2797968 w 6126956"/>
              <a:gd name="connsiteY4" fmla="*/ 2114550 h 2200274"/>
              <a:gd name="connsiteX5" fmla="*/ 2794000 w 6126956"/>
              <a:gd name="connsiteY5" fmla="*/ 2196305 h 2200274"/>
              <a:gd name="connsiteX6" fmla="*/ 3043238 w 6126956"/>
              <a:gd name="connsiteY6" fmla="*/ 2200274 h 2200274"/>
              <a:gd name="connsiteX7" fmla="*/ 3040856 w 6126956"/>
              <a:gd name="connsiteY7" fmla="*/ 1628775 h 2200274"/>
              <a:gd name="connsiteX8" fmla="*/ 3869531 w 6126956"/>
              <a:gd name="connsiteY8" fmla="*/ 1628775 h 2200274"/>
              <a:gd name="connsiteX9" fmla="*/ 3866356 w 6126956"/>
              <a:gd name="connsiteY9" fmla="*/ 1465262 h 2200274"/>
              <a:gd name="connsiteX10" fmla="*/ 3860006 w 6126956"/>
              <a:gd name="connsiteY10" fmla="*/ 1106487 h 2200274"/>
              <a:gd name="connsiteX11" fmla="*/ 4550568 w 6126956"/>
              <a:gd name="connsiteY11" fmla="*/ 1052512 h 2200274"/>
              <a:gd name="connsiteX12" fmla="*/ 5185568 w 6126956"/>
              <a:gd name="connsiteY12" fmla="*/ 1122362 h 2200274"/>
              <a:gd name="connsiteX13" fmla="*/ 5191918 w 6126956"/>
              <a:gd name="connsiteY13" fmla="*/ 1554162 h 2200274"/>
              <a:gd name="connsiteX14" fmla="*/ 5612606 w 6126956"/>
              <a:gd name="connsiteY14" fmla="*/ 1585912 h 2200274"/>
              <a:gd name="connsiteX15" fmla="*/ 5612606 w 6126956"/>
              <a:gd name="connsiteY15" fmla="*/ 957262 h 2200274"/>
              <a:gd name="connsiteX16" fmla="*/ 6126956 w 6126956"/>
              <a:gd name="connsiteY16" fmla="*/ 957262 h 2200274"/>
              <a:gd name="connsiteX17" fmla="*/ 6126956 w 6126956"/>
              <a:gd name="connsiteY17" fmla="*/ 0 h 2200274"/>
              <a:gd name="connsiteX18" fmla="*/ 11906 w 6126956"/>
              <a:gd name="connsiteY18" fmla="*/ 28575 h 2200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26956" h="2200274">
                <a:moveTo>
                  <a:pt x="11906" y="28575"/>
                </a:moveTo>
                <a:lnTo>
                  <a:pt x="0" y="973930"/>
                </a:lnTo>
                <a:lnTo>
                  <a:pt x="569118" y="969169"/>
                </a:lnTo>
                <a:lnTo>
                  <a:pt x="569118" y="2114550"/>
                </a:lnTo>
                <a:lnTo>
                  <a:pt x="2797968" y="2114550"/>
                </a:lnTo>
                <a:lnTo>
                  <a:pt x="2794000" y="2196305"/>
                </a:lnTo>
                <a:lnTo>
                  <a:pt x="3043238" y="2200274"/>
                </a:lnTo>
                <a:lnTo>
                  <a:pt x="3040856" y="1628775"/>
                </a:lnTo>
                <a:lnTo>
                  <a:pt x="3869531" y="1628775"/>
                </a:lnTo>
                <a:cubicBezTo>
                  <a:pt x="3868473" y="1574271"/>
                  <a:pt x="3867414" y="1519766"/>
                  <a:pt x="3866356" y="1465262"/>
                </a:cubicBezTo>
                <a:lnTo>
                  <a:pt x="3860006" y="1106487"/>
                </a:lnTo>
                <a:cubicBezTo>
                  <a:pt x="3838575" y="1035579"/>
                  <a:pt x="4584699" y="1144058"/>
                  <a:pt x="4550568" y="1052512"/>
                </a:cubicBezTo>
                <a:cubicBezTo>
                  <a:pt x="4516437" y="960966"/>
                  <a:pt x="5162285" y="1104370"/>
                  <a:pt x="5185568" y="1122362"/>
                </a:cubicBezTo>
                <a:cubicBezTo>
                  <a:pt x="5187685" y="963612"/>
                  <a:pt x="5189801" y="1712912"/>
                  <a:pt x="5191918" y="1554162"/>
                </a:cubicBezTo>
                <a:lnTo>
                  <a:pt x="5612606" y="1585912"/>
                </a:lnTo>
                <a:lnTo>
                  <a:pt x="5612606" y="957262"/>
                </a:lnTo>
                <a:lnTo>
                  <a:pt x="6126956" y="957262"/>
                </a:lnTo>
                <a:lnTo>
                  <a:pt x="6126956" y="0"/>
                </a:lnTo>
                <a:lnTo>
                  <a:pt x="11906" y="28575"/>
                </a:lnTo>
                <a:close/>
              </a:path>
            </a:pathLst>
          </a:custGeom>
          <a:solidFill>
            <a:srgbClr val="F8F8F8">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5" name="Gruppo 2054"/>
          <p:cNvGrpSpPr/>
          <p:nvPr/>
        </p:nvGrpSpPr>
        <p:grpSpPr>
          <a:xfrm rot="246847">
            <a:off x="2300429" y="2102341"/>
            <a:ext cx="1218568" cy="1058465"/>
            <a:chOff x="2049565" y="1770113"/>
            <a:chExt cx="1422386" cy="1262706"/>
          </a:xfrm>
        </p:grpSpPr>
        <p:sp>
          <p:nvSpPr>
            <p:cNvPr id="47" name="Goccia 46"/>
            <p:cNvSpPr/>
            <p:nvPr/>
          </p:nvSpPr>
          <p:spPr>
            <a:xfrm rot="9108934">
              <a:off x="2049565" y="1770113"/>
              <a:ext cx="1422386" cy="1262706"/>
            </a:xfrm>
            <a:prstGeom prst="teardrop">
              <a:avLst>
                <a:gd name="adj" fmla="val 121052"/>
              </a:avLst>
            </a:prstGeom>
            <a:solidFill>
              <a:schemeClr val="bg1"/>
            </a:solidFill>
            <a:ln>
              <a:solidFill>
                <a:srgbClr val="0008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053" name="Gruppo 2052"/>
            <p:cNvGrpSpPr/>
            <p:nvPr/>
          </p:nvGrpSpPr>
          <p:grpSpPr>
            <a:xfrm>
              <a:off x="2225850" y="1946744"/>
              <a:ext cx="1045364" cy="987166"/>
              <a:chOff x="2295755" y="2010926"/>
              <a:chExt cx="972361" cy="920283"/>
            </a:xfrm>
          </p:grpSpPr>
          <p:pic>
            <p:nvPicPr>
              <p:cNvPr id="26" name="Immagine 25"/>
              <p:cNvPicPr>
                <a:picLocks noChangeAspect="1"/>
              </p:cNvPicPr>
              <p:nvPr/>
            </p:nvPicPr>
            <p:blipFill rotWithShape="1">
              <a:blip r:embed="rId6">
                <a:extLst>
                  <a:ext uri="{28A0092B-C50C-407E-A947-70E740481C1C}">
                    <a14:useLocalDpi xmlns:a14="http://schemas.microsoft.com/office/drawing/2010/main" val="0"/>
                  </a:ext>
                </a:extLst>
              </a:blip>
              <a:srcRect l="68089" t="36749" r="17259" b="46451"/>
              <a:stretch/>
            </p:blipFill>
            <p:spPr>
              <a:xfrm rot="21358877">
                <a:off x="2583787" y="2010926"/>
                <a:ext cx="684329" cy="617190"/>
              </a:xfrm>
              <a:prstGeom prst="rect">
                <a:avLst/>
              </a:prstGeom>
            </p:spPr>
          </p:pic>
          <p:pic>
            <p:nvPicPr>
              <p:cNvPr id="27" name="Immagine 26"/>
              <p:cNvPicPr>
                <a:picLocks noChangeAspect="1"/>
              </p:cNvPicPr>
              <p:nvPr/>
            </p:nvPicPr>
            <p:blipFill rotWithShape="1">
              <a:blip r:embed="rId6">
                <a:extLst>
                  <a:ext uri="{28A0092B-C50C-407E-A947-70E740481C1C}">
                    <a14:useLocalDpi xmlns:a14="http://schemas.microsoft.com/office/drawing/2010/main" val="0"/>
                  </a:ext>
                </a:extLst>
              </a:blip>
              <a:srcRect l="68089" t="36749" r="17259" b="46451"/>
              <a:stretch/>
            </p:blipFill>
            <p:spPr>
              <a:xfrm rot="21358877">
                <a:off x="2511778" y="2092566"/>
                <a:ext cx="684329" cy="617190"/>
              </a:xfrm>
              <a:prstGeom prst="rect">
                <a:avLst/>
              </a:prstGeom>
            </p:spPr>
          </p:pic>
          <p:pic>
            <p:nvPicPr>
              <p:cNvPr id="28" name="Immagine 27"/>
              <p:cNvPicPr>
                <a:picLocks noChangeAspect="1"/>
              </p:cNvPicPr>
              <p:nvPr/>
            </p:nvPicPr>
            <p:blipFill rotWithShape="1">
              <a:blip r:embed="rId6">
                <a:extLst>
                  <a:ext uri="{28A0092B-C50C-407E-A947-70E740481C1C}">
                    <a14:useLocalDpi xmlns:a14="http://schemas.microsoft.com/office/drawing/2010/main" val="0"/>
                  </a:ext>
                </a:extLst>
              </a:blip>
              <a:srcRect l="68089" t="36749" r="17259" b="46451"/>
              <a:stretch/>
            </p:blipFill>
            <p:spPr>
              <a:xfrm rot="21358877">
                <a:off x="2439770" y="2174206"/>
                <a:ext cx="684329" cy="617190"/>
              </a:xfrm>
              <a:prstGeom prst="rect">
                <a:avLst/>
              </a:prstGeom>
            </p:spPr>
          </p:pic>
          <p:pic>
            <p:nvPicPr>
              <p:cNvPr id="29" name="Immagine 28"/>
              <p:cNvPicPr>
                <a:picLocks noChangeAspect="1"/>
              </p:cNvPicPr>
              <p:nvPr/>
            </p:nvPicPr>
            <p:blipFill rotWithShape="1">
              <a:blip r:embed="rId6">
                <a:extLst>
                  <a:ext uri="{28A0092B-C50C-407E-A947-70E740481C1C}">
                    <a14:useLocalDpi xmlns:a14="http://schemas.microsoft.com/office/drawing/2010/main" val="0"/>
                  </a:ext>
                </a:extLst>
              </a:blip>
              <a:srcRect l="68089" t="36749" r="17259" b="46451"/>
              <a:stretch/>
            </p:blipFill>
            <p:spPr>
              <a:xfrm rot="21358877">
                <a:off x="2367763" y="2242011"/>
                <a:ext cx="684329" cy="617190"/>
              </a:xfrm>
              <a:prstGeom prst="rect">
                <a:avLst/>
              </a:prstGeom>
            </p:spPr>
          </p:pic>
          <p:pic>
            <p:nvPicPr>
              <p:cNvPr id="30" name="Immagine 29"/>
              <p:cNvPicPr>
                <a:picLocks noChangeAspect="1"/>
              </p:cNvPicPr>
              <p:nvPr/>
            </p:nvPicPr>
            <p:blipFill rotWithShape="1">
              <a:blip r:embed="rId6">
                <a:extLst>
                  <a:ext uri="{28A0092B-C50C-407E-A947-70E740481C1C}">
                    <a14:useLocalDpi xmlns:a14="http://schemas.microsoft.com/office/drawing/2010/main" val="0"/>
                  </a:ext>
                </a:extLst>
              </a:blip>
              <a:srcRect l="68089" t="36749" r="17259" b="46451"/>
              <a:stretch/>
            </p:blipFill>
            <p:spPr>
              <a:xfrm rot="21358877">
                <a:off x="2295755" y="2314019"/>
                <a:ext cx="684329" cy="617190"/>
              </a:xfrm>
              <a:prstGeom prst="rect">
                <a:avLst/>
              </a:prstGeom>
            </p:spPr>
          </p:pic>
        </p:grpSp>
      </p:grpSp>
      <p:grpSp>
        <p:nvGrpSpPr>
          <p:cNvPr id="2058" name="Gruppo 2057"/>
          <p:cNvGrpSpPr/>
          <p:nvPr/>
        </p:nvGrpSpPr>
        <p:grpSpPr>
          <a:xfrm>
            <a:off x="2866178" y="5276125"/>
            <a:ext cx="1306983" cy="1262706"/>
            <a:chOff x="2866178" y="5276125"/>
            <a:chExt cx="1306983" cy="1262706"/>
          </a:xfrm>
        </p:grpSpPr>
        <p:sp>
          <p:nvSpPr>
            <p:cNvPr id="46" name="Goccia 45"/>
            <p:cNvSpPr/>
            <p:nvPr/>
          </p:nvSpPr>
          <p:spPr>
            <a:xfrm rot="21422948">
              <a:off x="2866178" y="5276125"/>
              <a:ext cx="1306983" cy="1262706"/>
            </a:xfrm>
            <a:prstGeom prst="teardrop">
              <a:avLst>
                <a:gd name="adj" fmla="val 111211"/>
              </a:avLst>
            </a:prstGeom>
            <a:solidFill>
              <a:schemeClr val="bg1"/>
            </a:solidFill>
            <a:ln>
              <a:solidFill>
                <a:srgbClr val="3890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057" name="Gruppo 2056"/>
            <p:cNvGrpSpPr/>
            <p:nvPr/>
          </p:nvGrpSpPr>
          <p:grpSpPr>
            <a:xfrm>
              <a:off x="3086399" y="5328746"/>
              <a:ext cx="1008112" cy="998631"/>
              <a:chOff x="2985119" y="5529330"/>
              <a:chExt cx="866801" cy="854615"/>
            </a:xfrm>
          </p:grpSpPr>
          <p:pic>
            <p:nvPicPr>
              <p:cNvPr id="24" name="Immagine 23"/>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3329654" y="5529330"/>
                <a:ext cx="522266" cy="518896"/>
              </a:xfrm>
              <a:prstGeom prst="rect">
                <a:avLst/>
              </a:prstGeom>
            </p:spPr>
          </p:pic>
          <p:pic>
            <p:nvPicPr>
              <p:cNvPr id="31" name="Immagine 30"/>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3275856" y="5579573"/>
                <a:ext cx="522266" cy="518896"/>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3203848" y="5646408"/>
                <a:ext cx="522266" cy="518896"/>
              </a:xfrm>
              <a:prstGeom prst="rect">
                <a:avLst/>
              </a:prstGeom>
            </p:spPr>
          </p:pic>
          <p:pic>
            <p:nvPicPr>
              <p:cNvPr id="33" name="Immagine 32"/>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3131840" y="5716059"/>
                <a:ext cx="522266" cy="518896"/>
              </a:xfrm>
              <a:prstGeom prst="rect">
                <a:avLst/>
              </a:prstGeom>
            </p:spPr>
          </p:pic>
          <p:pic>
            <p:nvPicPr>
              <p:cNvPr id="34" name="Immagine 33"/>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3071056" y="5788702"/>
                <a:ext cx="522266" cy="518896"/>
              </a:xfrm>
              <a:prstGeom prst="rect">
                <a:avLst/>
              </a:prstGeom>
            </p:spPr>
          </p:pic>
          <p:pic>
            <p:nvPicPr>
              <p:cNvPr id="35" name="Immagine 34"/>
              <p:cNvPicPr>
                <a:picLocks noChangeAspect="1"/>
              </p:cNvPicPr>
              <p:nvPr/>
            </p:nvPicPr>
            <p:blipFill rotWithShape="1">
              <a:blip r:embed="rId6">
                <a:extLst>
                  <a:ext uri="{28A0092B-C50C-407E-A947-70E740481C1C}">
                    <a14:useLocalDpi xmlns:a14="http://schemas.microsoft.com/office/drawing/2010/main" val="0"/>
                  </a:ext>
                </a:extLst>
              </a:blip>
              <a:srcRect l="68179" t="80467" r="18031" b="2733"/>
              <a:stretch/>
            </p:blipFill>
            <p:spPr>
              <a:xfrm>
                <a:off x="2985119" y="5865049"/>
                <a:ext cx="522266" cy="518896"/>
              </a:xfrm>
              <a:prstGeom prst="rect">
                <a:avLst/>
              </a:prstGeom>
            </p:spPr>
          </p:pic>
        </p:grpSp>
      </p:grpSp>
      <p:sp>
        <p:nvSpPr>
          <p:cNvPr id="16" name="Figura a mano libera 15"/>
          <p:cNvSpPr/>
          <p:nvPr/>
        </p:nvSpPr>
        <p:spPr>
          <a:xfrm>
            <a:off x="2224008" y="3871913"/>
            <a:ext cx="5062637" cy="2786062"/>
          </a:xfrm>
          <a:custGeom>
            <a:avLst/>
            <a:gdLst>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00575 w 5086350"/>
              <a:gd name="connsiteY10" fmla="*/ 0 h 2786062"/>
              <a:gd name="connsiteX11" fmla="*/ 4600575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2014538 w 5086350"/>
              <a:gd name="connsiteY16" fmla="*/ 628650 h 2786062"/>
              <a:gd name="connsiteX17" fmla="*/ 2014538 w 5086350"/>
              <a:gd name="connsiteY17" fmla="*/ 414337 h 2786062"/>
              <a:gd name="connsiteX18" fmla="*/ 14288 w 5086350"/>
              <a:gd name="connsiteY18" fmla="*/ 414337 h 2786062"/>
              <a:gd name="connsiteX19" fmla="*/ 0 w 5086350"/>
              <a:gd name="connsiteY19"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26118 w 5086350"/>
              <a:gd name="connsiteY10" fmla="*/ 0 h 2786062"/>
              <a:gd name="connsiteX11" fmla="*/ 4600575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2014538 w 5086350"/>
              <a:gd name="connsiteY16" fmla="*/ 628650 h 2786062"/>
              <a:gd name="connsiteX17" fmla="*/ 2014538 w 5086350"/>
              <a:gd name="connsiteY17" fmla="*/ 414337 h 2786062"/>
              <a:gd name="connsiteX18" fmla="*/ 14288 w 5086350"/>
              <a:gd name="connsiteY18" fmla="*/ 414337 h 2786062"/>
              <a:gd name="connsiteX19" fmla="*/ 0 w 5086350"/>
              <a:gd name="connsiteY19"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26118 w 5086350"/>
              <a:gd name="connsiteY10" fmla="*/ 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2014538 w 5086350"/>
              <a:gd name="connsiteY16" fmla="*/ 628650 h 2786062"/>
              <a:gd name="connsiteX17" fmla="*/ 2014538 w 5086350"/>
              <a:gd name="connsiteY17" fmla="*/ 414337 h 2786062"/>
              <a:gd name="connsiteX18" fmla="*/ 14288 w 5086350"/>
              <a:gd name="connsiteY18" fmla="*/ 414337 h 2786062"/>
              <a:gd name="connsiteX19" fmla="*/ 0 w 5086350"/>
              <a:gd name="connsiteY19"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2014538 w 5086350"/>
              <a:gd name="connsiteY16" fmla="*/ 628650 h 2786062"/>
              <a:gd name="connsiteX17" fmla="*/ 2014538 w 5086350"/>
              <a:gd name="connsiteY17" fmla="*/ 414337 h 2786062"/>
              <a:gd name="connsiteX18" fmla="*/ 14288 w 5086350"/>
              <a:gd name="connsiteY18" fmla="*/ 414337 h 2786062"/>
              <a:gd name="connsiteX19" fmla="*/ 0 w 5086350"/>
              <a:gd name="connsiteY19"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2445781 w 5086350"/>
              <a:gd name="connsiteY16" fmla="*/ 630237 h 2786062"/>
              <a:gd name="connsiteX17" fmla="*/ 2014538 w 5086350"/>
              <a:gd name="connsiteY17" fmla="*/ 628650 h 2786062"/>
              <a:gd name="connsiteX18" fmla="*/ 2014538 w 5086350"/>
              <a:gd name="connsiteY18" fmla="*/ 414337 h 2786062"/>
              <a:gd name="connsiteX19" fmla="*/ 14288 w 5086350"/>
              <a:gd name="connsiteY19" fmla="*/ 414337 h 2786062"/>
              <a:gd name="connsiteX20" fmla="*/ 0 w 5086350"/>
              <a:gd name="connsiteY20"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84366 w 5086350"/>
              <a:gd name="connsiteY16" fmla="*/ 623887 h 2786062"/>
              <a:gd name="connsiteX17" fmla="*/ 2014538 w 5086350"/>
              <a:gd name="connsiteY17" fmla="*/ 628650 h 2786062"/>
              <a:gd name="connsiteX18" fmla="*/ 2014538 w 5086350"/>
              <a:gd name="connsiteY18" fmla="*/ 414337 h 2786062"/>
              <a:gd name="connsiteX19" fmla="*/ 14288 w 5086350"/>
              <a:gd name="connsiteY19" fmla="*/ 414337 h 2786062"/>
              <a:gd name="connsiteX20" fmla="*/ 0 w 5086350"/>
              <a:gd name="connsiteY20"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84366 w 5086350"/>
              <a:gd name="connsiteY16" fmla="*/ 623887 h 2786062"/>
              <a:gd name="connsiteX17" fmla="*/ 2388308 w 5086350"/>
              <a:gd name="connsiteY17" fmla="*/ 623887 h 2786062"/>
              <a:gd name="connsiteX18" fmla="*/ 2014538 w 5086350"/>
              <a:gd name="connsiteY18" fmla="*/ 62865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84366 w 5086350"/>
              <a:gd name="connsiteY16" fmla="*/ 623887 h 2786062"/>
              <a:gd name="connsiteX17" fmla="*/ 3058822 w 5086350"/>
              <a:gd name="connsiteY17" fmla="*/ 1328737 h 2786062"/>
              <a:gd name="connsiteX18" fmla="*/ 2014538 w 5086350"/>
              <a:gd name="connsiteY18" fmla="*/ 62865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58822 w 5086350"/>
              <a:gd name="connsiteY17" fmla="*/ 1328737 h 2786062"/>
              <a:gd name="connsiteX18" fmla="*/ 2014538 w 5086350"/>
              <a:gd name="connsiteY18" fmla="*/ 62865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58822 w 5086350"/>
              <a:gd name="connsiteY17" fmla="*/ 1328737 h 2786062"/>
              <a:gd name="connsiteX18" fmla="*/ 2001766 w 5086350"/>
              <a:gd name="connsiteY18" fmla="*/ 129540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46051 w 5086350"/>
              <a:gd name="connsiteY17" fmla="*/ 1290637 h 2786062"/>
              <a:gd name="connsiteX18" fmla="*/ 2001766 w 5086350"/>
              <a:gd name="connsiteY18" fmla="*/ 129540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46051 w 5086350"/>
              <a:gd name="connsiteY17" fmla="*/ 1290637 h 2786062"/>
              <a:gd name="connsiteX18" fmla="*/ 2008152 w 5086350"/>
              <a:gd name="connsiteY18" fmla="*/ 129540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46051 w 5086350"/>
              <a:gd name="connsiteY17" fmla="*/ 1290637 h 2786062"/>
              <a:gd name="connsiteX18" fmla="*/ 2008152 w 5086350"/>
              <a:gd name="connsiteY18" fmla="*/ 129540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0 w 5086350"/>
              <a:gd name="connsiteY0" fmla="*/ 628650 h 2786062"/>
              <a:gd name="connsiteX1" fmla="*/ 0 w 5086350"/>
              <a:gd name="connsiteY1" fmla="*/ 2400300 h 2786062"/>
              <a:gd name="connsiteX2" fmla="*/ 714375 w 5086350"/>
              <a:gd name="connsiteY2" fmla="*/ 2400300 h 2786062"/>
              <a:gd name="connsiteX3" fmla="*/ 714375 w 5086350"/>
              <a:gd name="connsiteY3" fmla="*/ 2786062 h 2786062"/>
              <a:gd name="connsiteX4" fmla="*/ 1900238 w 5086350"/>
              <a:gd name="connsiteY4" fmla="*/ 2786062 h 2786062"/>
              <a:gd name="connsiteX5" fmla="*/ 1900238 w 5086350"/>
              <a:gd name="connsiteY5" fmla="*/ 2500312 h 2786062"/>
              <a:gd name="connsiteX6" fmla="*/ 1985963 w 5086350"/>
              <a:gd name="connsiteY6" fmla="*/ 2500312 h 2786062"/>
              <a:gd name="connsiteX7" fmla="*/ 1985963 w 5086350"/>
              <a:gd name="connsiteY7" fmla="*/ 1485900 h 2786062"/>
              <a:gd name="connsiteX8" fmla="*/ 5086350 w 5086350"/>
              <a:gd name="connsiteY8" fmla="*/ 1485900 h 2786062"/>
              <a:gd name="connsiteX9" fmla="*/ 5086350 w 5086350"/>
              <a:gd name="connsiteY9" fmla="*/ 0 h 2786062"/>
              <a:gd name="connsiteX10" fmla="*/ 4645276 w 5086350"/>
              <a:gd name="connsiteY10" fmla="*/ 6350 h 2786062"/>
              <a:gd name="connsiteX11" fmla="*/ 4638890 w 5086350"/>
              <a:gd name="connsiteY11" fmla="*/ 500062 h 2786062"/>
              <a:gd name="connsiteX12" fmla="*/ 3286125 w 5086350"/>
              <a:gd name="connsiteY12" fmla="*/ 500062 h 2786062"/>
              <a:gd name="connsiteX13" fmla="*/ 3286125 w 5086350"/>
              <a:gd name="connsiteY13" fmla="*/ 28575 h 2786062"/>
              <a:gd name="connsiteX14" fmla="*/ 2528888 w 5086350"/>
              <a:gd name="connsiteY14" fmla="*/ 28575 h 2786062"/>
              <a:gd name="connsiteX15" fmla="*/ 2528888 w 5086350"/>
              <a:gd name="connsiteY15" fmla="*/ 628650 h 2786062"/>
              <a:gd name="connsiteX16" fmla="*/ 3058822 w 5086350"/>
              <a:gd name="connsiteY16" fmla="*/ 617537 h 2786062"/>
              <a:gd name="connsiteX17" fmla="*/ 3046051 w 5086350"/>
              <a:gd name="connsiteY17" fmla="*/ 1290637 h 2786062"/>
              <a:gd name="connsiteX18" fmla="*/ 2014538 w 5086350"/>
              <a:gd name="connsiteY18" fmla="*/ 1295400 h 2786062"/>
              <a:gd name="connsiteX19" fmla="*/ 2014538 w 5086350"/>
              <a:gd name="connsiteY19" fmla="*/ 414337 h 2786062"/>
              <a:gd name="connsiteX20" fmla="*/ 14288 w 5086350"/>
              <a:gd name="connsiteY20" fmla="*/ 414337 h 2786062"/>
              <a:gd name="connsiteX21" fmla="*/ 0 w 5086350"/>
              <a:gd name="connsiteY21" fmla="*/ 628650 h 2786062"/>
              <a:gd name="connsiteX0" fmla="*/ 4869 w 5091219"/>
              <a:gd name="connsiteY0" fmla="*/ 628650 h 2786062"/>
              <a:gd name="connsiteX1" fmla="*/ 4869 w 5091219"/>
              <a:gd name="connsiteY1" fmla="*/ 2400300 h 2786062"/>
              <a:gd name="connsiteX2" fmla="*/ 719244 w 5091219"/>
              <a:gd name="connsiteY2" fmla="*/ 2400300 h 2786062"/>
              <a:gd name="connsiteX3" fmla="*/ 719244 w 5091219"/>
              <a:gd name="connsiteY3" fmla="*/ 2786062 h 2786062"/>
              <a:gd name="connsiteX4" fmla="*/ 1905107 w 5091219"/>
              <a:gd name="connsiteY4" fmla="*/ 2786062 h 2786062"/>
              <a:gd name="connsiteX5" fmla="*/ 1905107 w 5091219"/>
              <a:gd name="connsiteY5" fmla="*/ 2500312 h 2786062"/>
              <a:gd name="connsiteX6" fmla="*/ 1990832 w 5091219"/>
              <a:gd name="connsiteY6" fmla="*/ 2500312 h 2786062"/>
              <a:gd name="connsiteX7" fmla="*/ 1990832 w 5091219"/>
              <a:gd name="connsiteY7" fmla="*/ 1485900 h 2786062"/>
              <a:gd name="connsiteX8" fmla="*/ 5091219 w 5091219"/>
              <a:gd name="connsiteY8" fmla="*/ 1485900 h 2786062"/>
              <a:gd name="connsiteX9" fmla="*/ 5091219 w 5091219"/>
              <a:gd name="connsiteY9" fmla="*/ 0 h 2786062"/>
              <a:gd name="connsiteX10" fmla="*/ 4650145 w 5091219"/>
              <a:gd name="connsiteY10" fmla="*/ 6350 h 2786062"/>
              <a:gd name="connsiteX11" fmla="*/ 4643759 w 5091219"/>
              <a:gd name="connsiteY11" fmla="*/ 500062 h 2786062"/>
              <a:gd name="connsiteX12" fmla="*/ 3290994 w 5091219"/>
              <a:gd name="connsiteY12" fmla="*/ 500062 h 2786062"/>
              <a:gd name="connsiteX13" fmla="*/ 3290994 w 5091219"/>
              <a:gd name="connsiteY13" fmla="*/ 28575 h 2786062"/>
              <a:gd name="connsiteX14" fmla="*/ 2533757 w 5091219"/>
              <a:gd name="connsiteY14" fmla="*/ 28575 h 2786062"/>
              <a:gd name="connsiteX15" fmla="*/ 2533757 w 5091219"/>
              <a:gd name="connsiteY15" fmla="*/ 628650 h 2786062"/>
              <a:gd name="connsiteX16" fmla="*/ 3063691 w 5091219"/>
              <a:gd name="connsiteY16" fmla="*/ 617537 h 2786062"/>
              <a:gd name="connsiteX17" fmla="*/ 3050920 w 5091219"/>
              <a:gd name="connsiteY17" fmla="*/ 1290637 h 2786062"/>
              <a:gd name="connsiteX18" fmla="*/ 2019407 w 5091219"/>
              <a:gd name="connsiteY18" fmla="*/ 1295400 h 2786062"/>
              <a:gd name="connsiteX19" fmla="*/ 2019407 w 5091219"/>
              <a:gd name="connsiteY19" fmla="*/ 414337 h 2786062"/>
              <a:gd name="connsiteX20" fmla="*/ 0 w 5091219"/>
              <a:gd name="connsiteY20" fmla="*/ 414337 h 2786062"/>
              <a:gd name="connsiteX21" fmla="*/ 4869 w 5091219"/>
              <a:gd name="connsiteY21" fmla="*/ 628650 h 2786062"/>
              <a:gd name="connsiteX0" fmla="*/ 4869 w 5091219"/>
              <a:gd name="connsiteY0" fmla="*/ 628650 h 2786062"/>
              <a:gd name="connsiteX1" fmla="*/ 4869 w 5091219"/>
              <a:gd name="connsiteY1" fmla="*/ 2400300 h 2786062"/>
              <a:gd name="connsiteX2" fmla="*/ 719244 w 5091219"/>
              <a:gd name="connsiteY2" fmla="*/ 2400300 h 2786062"/>
              <a:gd name="connsiteX3" fmla="*/ 719244 w 5091219"/>
              <a:gd name="connsiteY3" fmla="*/ 2786062 h 2786062"/>
              <a:gd name="connsiteX4" fmla="*/ 1905107 w 5091219"/>
              <a:gd name="connsiteY4" fmla="*/ 2786062 h 2786062"/>
              <a:gd name="connsiteX5" fmla="*/ 1905107 w 5091219"/>
              <a:gd name="connsiteY5" fmla="*/ 2500312 h 2786062"/>
              <a:gd name="connsiteX6" fmla="*/ 1990832 w 5091219"/>
              <a:gd name="connsiteY6" fmla="*/ 2500312 h 2786062"/>
              <a:gd name="connsiteX7" fmla="*/ 1990832 w 5091219"/>
              <a:gd name="connsiteY7" fmla="*/ 1485900 h 2786062"/>
              <a:gd name="connsiteX8" fmla="*/ 5091219 w 5091219"/>
              <a:gd name="connsiteY8" fmla="*/ 1485900 h 2786062"/>
              <a:gd name="connsiteX9" fmla="*/ 5091219 w 5091219"/>
              <a:gd name="connsiteY9" fmla="*/ 0 h 2786062"/>
              <a:gd name="connsiteX10" fmla="*/ 4650145 w 5091219"/>
              <a:gd name="connsiteY10" fmla="*/ 6350 h 2786062"/>
              <a:gd name="connsiteX11" fmla="*/ 4643759 w 5091219"/>
              <a:gd name="connsiteY11" fmla="*/ 500062 h 2786062"/>
              <a:gd name="connsiteX12" fmla="*/ 3290994 w 5091219"/>
              <a:gd name="connsiteY12" fmla="*/ 500062 h 2786062"/>
              <a:gd name="connsiteX13" fmla="*/ 3331704 w 5091219"/>
              <a:gd name="connsiteY13" fmla="*/ 30956 h 2786062"/>
              <a:gd name="connsiteX14" fmla="*/ 2533757 w 5091219"/>
              <a:gd name="connsiteY14" fmla="*/ 28575 h 2786062"/>
              <a:gd name="connsiteX15" fmla="*/ 2533757 w 5091219"/>
              <a:gd name="connsiteY15" fmla="*/ 628650 h 2786062"/>
              <a:gd name="connsiteX16" fmla="*/ 3063691 w 5091219"/>
              <a:gd name="connsiteY16" fmla="*/ 617537 h 2786062"/>
              <a:gd name="connsiteX17" fmla="*/ 3050920 w 5091219"/>
              <a:gd name="connsiteY17" fmla="*/ 1290637 h 2786062"/>
              <a:gd name="connsiteX18" fmla="*/ 2019407 w 5091219"/>
              <a:gd name="connsiteY18" fmla="*/ 1295400 h 2786062"/>
              <a:gd name="connsiteX19" fmla="*/ 2019407 w 5091219"/>
              <a:gd name="connsiteY19" fmla="*/ 414337 h 2786062"/>
              <a:gd name="connsiteX20" fmla="*/ 0 w 5091219"/>
              <a:gd name="connsiteY20" fmla="*/ 414337 h 2786062"/>
              <a:gd name="connsiteX21" fmla="*/ 4869 w 5091219"/>
              <a:gd name="connsiteY21" fmla="*/ 628650 h 2786062"/>
              <a:gd name="connsiteX0" fmla="*/ 4869 w 5091219"/>
              <a:gd name="connsiteY0" fmla="*/ 628650 h 2786062"/>
              <a:gd name="connsiteX1" fmla="*/ 4869 w 5091219"/>
              <a:gd name="connsiteY1" fmla="*/ 2400300 h 2786062"/>
              <a:gd name="connsiteX2" fmla="*/ 719244 w 5091219"/>
              <a:gd name="connsiteY2" fmla="*/ 2400300 h 2786062"/>
              <a:gd name="connsiteX3" fmla="*/ 719244 w 5091219"/>
              <a:gd name="connsiteY3" fmla="*/ 2786062 h 2786062"/>
              <a:gd name="connsiteX4" fmla="*/ 1905107 w 5091219"/>
              <a:gd name="connsiteY4" fmla="*/ 2786062 h 2786062"/>
              <a:gd name="connsiteX5" fmla="*/ 1905107 w 5091219"/>
              <a:gd name="connsiteY5" fmla="*/ 2500312 h 2786062"/>
              <a:gd name="connsiteX6" fmla="*/ 1990832 w 5091219"/>
              <a:gd name="connsiteY6" fmla="*/ 2500312 h 2786062"/>
              <a:gd name="connsiteX7" fmla="*/ 1990832 w 5091219"/>
              <a:gd name="connsiteY7" fmla="*/ 1485900 h 2786062"/>
              <a:gd name="connsiteX8" fmla="*/ 5091219 w 5091219"/>
              <a:gd name="connsiteY8" fmla="*/ 1485900 h 2786062"/>
              <a:gd name="connsiteX9" fmla="*/ 5091219 w 5091219"/>
              <a:gd name="connsiteY9" fmla="*/ 0 h 2786062"/>
              <a:gd name="connsiteX10" fmla="*/ 4650145 w 5091219"/>
              <a:gd name="connsiteY10" fmla="*/ 6350 h 2786062"/>
              <a:gd name="connsiteX11" fmla="*/ 4643759 w 5091219"/>
              <a:gd name="connsiteY11" fmla="*/ 500062 h 2786062"/>
              <a:gd name="connsiteX12" fmla="*/ 3331704 w 5091219"/>
              <a:gd name="connsiteY12" fmla="*/ 492918 h 2786062"/>
              <a:gd name="connsiteX13" fmla="*/ 3331704 w 5091219"/>
              <a:gd name="connsiteY13" fmla="*/ 30956 h 2786062"/>
              <a:gd name="connsiteX14" fmla="*/ 2533757 w 5091219"/>
              <a:gd name="connsiteY14" fmla="*/ 28575 h 2786062"/>
              <a:gd name="connsiteX15" fmla="*/ 2533757 w 5091219"/>
              <a:gd name="connsiteY15" fmla="*/ 628650 h 2786062"/>
              <a:gd name="connsiteX16" fmla="*/ 3063691 w 5091219"/>
              <a:gd name="connsiteY16" fmla="*/ 617537 h 2786062"/>
              <a:gd name="connsiteX17" fmla="*/ 3050920 w 5091219"/>
              <a:gd name="connsiteY17" fmla="*/ 1290637 h 2786062"/>
              <a:gd name="connsiteX18" fmla="*/ 2019407 w 5091219"/>
              <a:gd name="connsiteY18" fmla="*/ 1295400 h 2786062"/>
              <a:gd name="connsiteX19" fmla="*/ 2019407 w 5091219"/>
              <a:gd name="connsiteY19" fmla="*/ 414337 h 2786062"/>
              <a:gd name="connsiteX20" fmla="*/ 0 w 5091219"/>
              <a:gd name="connsiteY20" fmla="*/ 414337 h 2786062"/>
              <a:gd name="connsiteX21" fmla="*/ 4869 w 5091219"/>
              <a:gd name="connsiteY21" fmla="*/ 628650 h 2786062"/>
              <a:gd name="connsiteX0" fmla="*/ 4869 w 5091219"/>
              <a:gd name="connsiteY0" fmla="*/ 628650 h 2786062"/>
              <a:gd name="connsiteX1" fmla="*/ 4869 w 5091219"/>
              <a:gd name="connsiteY1" fmla="*/ 2400300 h 2786062"/>
              <a:gd name="connsiteX2" fmla="*/ 719244 w 5091219"/>
              <a:gd name="connsiteY2" fmla="*/ 2400300 h 2786062"/>
              <a:gd name="connsiteX3" fmla="*/ 719244 w 5091219"/>
              <a:gd name="connsiteY3" fmla="*/ 2786062 h 2786062"/>
              <a:gd name="connsiteX4" fmla="*/ 1905107 w 5091219"/>
              <a:gd name="connsiteY4" fmla="*/ 2786062 h 2786062"/>
              <a:gd name="connsiteX5" fmla="*/ 1905107 w 5091219"/>
              <a:gd name="connsiteY5" fmla="*/ 2500312 h 2786062"/>
              <a:gd name="connsiteX6" fmla="*/ 1990832 w 5091219"/>
              <a:gd name="connsiteY6" fmla="*/ 2500312 h 2786062"/>
              <a:gd name="connsiteX7" fmla="*/ 1990832 w 5091219"/>
              <a:gd name="connsiteY7" fmla="*/ 1485900 h 2786062"/>
              <a:gd name="connsiteX8" fmla="*/ 5091219 w 5091219"/>
              <a:gd name="connsiteY8" fmla="*/ 1485900 h 2786062"/>
              <a:gd name="connsiteX9" fmla="*/ 5091219 w 5091219"/>
              <a:gd name="connsiteY9" fmla="*/ 0 h 2786062"/>
              <a:gd name="connsiteX10" fmla="*/ 4650145 w 5091219"/>
              <a:gd name="connsiteY10" fmla="*/ 6350 h 2786062"/>
              <a:gd name="connsiteX11" fmla="*/ 4643759 w 5091219"/>
              <a:gd name="connsiteY11" fmla="*/ 500062 h 2786062"/>
              <a:gd name="connsiteX12" fmla="*/ 3331704 w 5091219"/>
              <a:gd name="connsiteY12" fmla="*/ 492918 h 2786062"/>
              <a:gd name="connsiteX13" fmla="*/ 3319731 w 5091219"/>
              <a:gd name="connsiteY13" fmla="*/ 30956 h 2786062"/>
              <a:gd name="connsiteX14" fmla="*/ 2533757 w 5091219"/>
              <a:gd name="connsiteY14" fmla="*/ 28575 h 2786062"/>
              <a:gd name="connsiteX15" fmla="*/ 2533757 w 5091219"/>
              <a:gd name="connsiteY15" fmla="*/ 628650 h 2786062"/>
              <a:gd name="connsiteX16" fmla="*/ 3063691 w 5091219"/>
              <a:gd name="connsiteY16" fmla="*/ 617537 h 2786062"/>
              <a:gd name="connsiteX17" fmla="*/ 3050920 w 5091219"/>
              <a:gd name="connsiteY17" fmla="*/ 1290637 h 2786062"/>
              <a:gd name="connsiteX18" fmla="*/ 2019407 w 5091219"/>
              <a:gd name="connsiteY18" fmla="*/ 1295400 h 2786062"/>
              <a:gd name="connsiteX19" fmla="*/ 2019407 w 5091219"/>
              <a:gd name="connsiteY19" fmla="*/ 414337 h 2786062"/>
              <a:gd name="connsiteX20" fmla="*/ 0 w 5091219"/>
              <a:gd name="connsiteY20" fmla="*/ 414337 h 2786062"/>
              <a:gd name="connsiteX21" fmla="*/ 4869 w 5091219"/>
              <a:gd name="connsiteY21" fmla="*/ 628650 h 278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91219" h="2786062">
                <a:moveTo>
                  <a:pt x="4869" y="628650"/>
                </a:moveTo>
                <a:lnTo>
                  <a:pt x="4869" y="2400300"/>
                </a:lnTo>
                <a:lnTo>
                  <a:pt x="719244" y="2400300"/>
                </a:lnTo>
                <a:lnTo>
                  <a:pt x="719244" y="2786062"/>
                </a:lnTo>
                <a:lnTo>
                  <a:pt x="1905107" y="2786062"/>
                </a:lnTo>
                <a:lnTo>
                  <a:pt x="1905107" y="2500312"/>
                </a:lnTo>
                <a:lnTo>
                  <a:pt x="1990832" y="2500312"/>
                </a:lnTo>
                <a:lnTo>
                  <a:pt x="1990832" y="1485900"/>
                </a:lnTo>
                <a:lnTo>
                  <a:pt x="5091219" y="1485900"/>
                </a:lnTo>
                <a:lnTo>
                  <a:pt x="5091219" y="0"/>
                </a:lnTo>
                <a:lnTo>
                  <a:pt x="4650145" y="6350"/>
                </a:lnTo>
                <a:cubicBezTo>
                  <a:pt x="4648016" y="170921"/>
                  <a:pt x="4645888" y="335491"/>
                  <a:pt x="4643759" y="500062"/>
                </a:cubicBezTo>
                <a:lnTo>
                  <a:pt x="3331704" y="492918"/>
                </a:lnTo>
                <a:lnTo>
                  <a:pt x="3319731" y="30956"/>
                </a:lnTo>
                <a:lnTo>
                  <a:pt x="2533757" y="28575"/>
                </a:lnTo>
                <a:lnTo>
                  <a:pt x="2533757" y="628650"/>
                </a:lnTo>
                <a:lnTo>
                  <a:pt x="3063691" y="617537"/>
                </a:lnTo>
                <a:lnTo>
                  <a:pt x="3050920" y="1290637"/>
                </a:lnTo>
                <a:lnTo>
                  <a:pt x="2019407" y="1295400"/>
                </a:lnTo>
                <a:cubicBezTo>
                  <a:pt x="2021536" y="1001712"/>
                  <a:pt x="2017278" y="708025"/>
                  <a:pt x="2019407" y="414337"/>
                </a:cubicBezTo>
                <a:lnTo>
                  <a:pt x="0" y="414337"/>
                </a:lnTo>
                <a:lnTo>
                  <a:pt x="4869" y="628650"/>
                </a:lnTo>
                <a:close/>
              </a:path>
            </a:pathLst>
          </a:custGeom>
          <a:solidFill>
            <a:srgbClr val="F8F8F8">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6" name="Gruppo 2055"/>
          <p:cNvGrpSpPr/>
          <p:nvPr/>
        </p:nvGrpSpPr>
        <p:grpSpPr>
          <a:xfrm rot="20874299">
            <a:off x="609733" y="1833986"/>
            <a:ext cx="1262706" cy="1248021"/>
            <a:chOff x="628308" y="1740102"/>
            <a:chExt cx="1262706" cy="1248021"/>
          </a:xfrm>
        </p:grpSpPr>
        <p:sp>
          <p:nvSpPr>
            <p:cNvPr id="2052" name="Goccia 2051"/>
            <p:cNvSpPr/>
            <p:nvPr/>
          </p:nvSpPr>
          <p:spPr>
            <a:xfrm rot="6783650">
              <a:off x="635650" y="1732760"/>
              <a:ext cx="1248021" cy="1262706"/>
            </a:xfrm>
            <a:prstGeom prst="teardrop">
              <a:avLst>
                <a:gd name="adj" fmla="val 111620"/>
              </a:avLst>
            </a:prstGeom>
            <a:noFill/>
            <a:ln>
              <a:solidFill>
                <a:srgbClr val="3890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2051" name="Gruppo 2050"/>
            <p:cNvGrpSpPr/>
            <p:nvPr/>
          </p:nvGrpSpPr>
          <p:grpSpPr>
            <a:xfrm rot="760469">
              <a:off x="755576" y="2004664"/>
              <a:ext cx="993602" cy="922129"/>
              <a:chOff x="-3151185" y="368740"/>
              <a:chExt cx="1914128" cy="1914128"/>
            </a:xfrm>
          </p:grpSpPr>
          <p:pic>
            <p:nvPicPr>
              <p:cNvPr id="2050" name="Immagine 2049"/>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3151185" y="368740"/>
                <a:ext cx="1152128" cy="1152128"/>
              </a:xfrm>
              <a:prstGeom prst="rect">
                <a:avLst/>
              </a:prstGeom>
            </p:spPr>
          </p:pic>
          <p:pic>
            <p:nvPicPr>
              <p:cNvPr id="39" name="Immagine 38"/>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2998785" y="521140"/>
                <a:ext cx="1152128" cy="1152128"/>
              </a:xfrm>
              <a:prstGeom prst="rect">
                <a:avLst/>
              </a:prstGeom>
            </p:spPr>
          </p:pic>
          <p:pic>
            <p:nvPicPr>
              <p:cNvPr id="40" name="Immagine 39"/>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2846385" y="673540"/>
                <a:ext cx="1152128" cy="1152128"/>
              </a:xfrm>
              <a:prstGeom prst="rect">
                <a:avLst/>
              </a:prstGeom>
            </p:spPr>
          </p:pic>
          <p:pic>
            <p:nvPicPr>
              <p:cNvPr id="41" name="Immagine 40"/>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2693985" y="825940"/>
                <a:ext cx="1152128" cy="1152128"/>
              </a:xfrm>
              <a:prstGeom prst="rect">
                <a:avLst/>
              </a:prstGeom>
            </p:spPr>
          </p:pic>
          <p:pic>
            <p:nvPicPr>
              <p:cNvPr id="42" name="Immagine 41"/>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2541585" y="978340"/>
                <a:ext cx="1152128" cy="1152128"/>
              </a:xfrm>
              <a:prstGeom prst="rect">
                <a:avLst/>
              </a:prstGeom>
            </p:spPr>
          </p:pic>
          <p:pic>
            <p:nvPicPr>
              <p:cNvPr id="43" name="Immagine 42"/>
              <p:cNvPicPr>
                <a:picLocks noChangeAspect="1"/>
              </p:cNvPicPr>
              <p:nvPr/>
            </p:nvPicPr>
            <p:blipFill rotWithShape="1">
              <a:blip r:embed="rId6">
                <a:extLst>
                  <a:ext uri="{28A0092B-C50C-407E-A947-70E740481C1C}">
                    <a14:useLocalDpi xmlns:a14="http://schemas.microsoft.com/office/drawing/2010/main" val="0"/>
                  </a:ext>
                </a:extLst>
              </a:blip>
              <a:srcRect l="31039" t="36350" r="55171" b="46850"/>
              <a:stretch/>
            </p:blipFill>
            <p:spPr>
              <a:xfrm>
                <a:off x="-2389185" y="1130740"/>
                <a:ext cx="1152128" cy="1152128"/>
              </a:xfrm>
              <a:prstGeom prst="rect">
                <a:avLst/>
              </a:prstGeom>
            </p:spPr>
          </p:pic>
        </p:grpSp>
      </p:grpSp>
      <p:grpSp>
        <p:nvGrpSpPr>
          <p:cNvPr id="23" name="Gruppo 22"/>
          <p:cNvGrpSpPr/>
          <p:nvPr/>
        </p:nvGrpSpPr>
        <p:grpSpPr>
          <a:xfrm>
            <a:off x="4269186" y="3691892"/>
            <a:ext cx="4695302" cy="2693427"/>
            <a:chOff x="4269186" y="3691892"/>
            <a:chExt cx="4695302" cy="2693427"/>
          </a:xfrm>
        </p:grpSpPr>
        <p:grpSp>
          <p:nvGrpSpPr>
            <p:cNvPr id="21" name="Gruppo 20"/>
            <p:cNvGrpSpPr/>
            <p:nvPr/>
          </p:nvGrpSpPr>
          <p:grpSpPr>
            <a:xfrm>
              <a:off x="4269186" y="5445224"/>
              <a:ext cx="4695302" cy="940095"/>
              <a:chOff x="8013602" y="1988840"/>
              <a:chExt cx="4695302" cy="940095"/>
            </a:xfrm>
          </p:grpSpPr>
          <p:sp>
            <p:nvSpPr>
              <p:cNvPr id="20" name="Callout 2 19"/>
              <p:cNvSpPr/>
              <p:nvPr/>
            </p:nvSpPr>
            <p:spPr>
              <a:xfrm>
                <a:off x="8013602" y="1988840"/>
                <a:ext cx="4695302" cy="940095"/>
              </a:xfrm>
              <a:prstGeom prst="borderCallout2">
                <a:avLst>
                  <a:gd name="adj1" fmla="val 586"/>
                  <a:gd name="adj2" fmla="val 34557"/>
                  <a:gd name="adj3" fmla="val -123054"/>
                  <a:gd name="adj4" fmla="val 27077"/>
                  <a:gd name="adj5" fmla="val -175247"/>
                  <a:gd name="adj6" fmla="val 1500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9" name="Gruppo 18"/>
              <p:cNvGrpSpPr/>
              <p:nvPr/>
            </p:nvGrpSpPr>
            <p:grpSpPr>
              <a:xfrm>
                <a:off x="8094719" y="2060848"/>
                <a:ext cx="4500562" cy="815189"/>
                <a:chOff x="7812360" y="2956648"/>
                <a:chExt cx="4500562" cy="815189"/>
              </a:xfrm>
            </p:grpSpPr>
            <p:pic>
              <p:nvPicPr>
                <p:cNvPr id="7" name="Immagine 6"/>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12360" y="2956648"/>
                  <a:ext cx="4500562" cy="370191"/>
                </a:xfrm>
                <a:prstGeom prst="rect">
                  <a:avLst/>
                </a:prstGeom>
              </p:spPr>
            </p:pic>
            <p:pic>
              <p:nvPicPr>
                <p:cNvPr id="8" name="Immagine 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04448" y="3297192"/>
                  <a:ext cx="2808312" cy="474645"/>
                </a:xfrm>
                <a:prstGeom prst="rect">
                  <a:avLst/>
                </a:prstGeom>
              </p:spPr>
            </p:pic>
          </p:grpSp>
        </p:grpSp>
        <p:sp>
          <p:nvSpPr>
            <p:cNvPr id="22" name="Ovale 21"/>
            <p:cNvSpPr/>
            <p:nvPr/>
          </p:nvSpPr>
          <p:spPr>
            <a:xfrm>
              <a:off x="4846318" y="3691892"/>
              <a:ext cx="144016" cy="1416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2054" name="Immagine 20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3048" y="5805265"/>
            <a:ext cx="484659" cy="617496"/>
          </a:xfrm>
          <a:prstGeom prst="rect">
            <a:avLst/>
          </a:prstGeom>
        </p:spPr>
      </p:pic>
      <p:sp>
        <p:nvSpPr>
          <p:cNvPr id="2059" name="Diverso da 2058"/>
          <p:cNvSpPr/>
          <p:nvPr/>
        </p:nvSpPr>
        <p:spPr>
          <a:xfrm>
            <a:off x="1901864" y="2523661"/>
            <a:ext cx="362668" cy="248688"/>
          </a:xfrm>
          <a:prstGeom prst="mathNotEqual">
            <a:avLst>
              <a:gd name="adj1" fmla="val 13944"/>
              <a:gd name="adj2" fmla="val 6394784"/>
              <a:gd name="adj3" fmla="val 194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28665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0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14</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Optimization</a:t>
            </a:r>
            <a:r>
              <a:rPr lang="it-IT" sz="2400" b="1" dirty="0">
                <a:solidFill>
                  <a:schemeClr val="bg1"/>
                </a:solidFill>
                <a:latin typeface="Century Gothic" pitchFamily="34" charset="0"/>
              </a:rPr>
              <a:t> transfer</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19" name="CasellaDiTesto 18"/>
          <p:cNvSpPr txBox="1"/>
          <p:nvPr/>
        </p:nvSpPr>
        <p:spPr>
          <a:xfrm>
            <a:off x="785787" y="1214426"/>
            <a:ext cx="7858180" cy="584775"/>
          </a:xfrm>
          <a:prstGeom prst="rect">
            <a:avLst/>
          </a:prstGeom>
          <a:noFill/>
        </p:spPr>
        <p:txBody>
          <a:bodyPr wrap="square" rtlCol="0">
            <a:spAutoFit/>
          </a:bodyPr>
          <a:lstStyle/>
          <a:p>
            <a:pPr algn="just"/>
            <a:r>
              <a:rPr lang="it-IT" sz="1600" b="1" dirty="0">
                <a:solidFill>
                  <a:schemeClr val="accent1">
                    <a:lumMod val="75000"/>
                  </a:schemeClr>
                </a:solidFill>
                <a:latin typeface="Century Gothic" pitchFamily="34" charset="0"/>
              </a:rPr>
              <a:t>In </a:t>
            </a:r>
            <a:r>
              <a:rPr lang="it-IT" sz="1600" b="1" dirty="0" err="1">
                <a:solidFill>
                  <a:schemeClr val="accent1">
                    <a:lumMod val="75000"/>
                  </a:schemeClr>
                </a:solidFill>
                <a:latin typeface="Century Gothic" pitchFamily="34" charset="0"/>
              </a:rPr>
              <a:t>order</a:t>
            </a:r>
            <a:r>
              <a:rPr lang="it-IT" sz="1600" b="1" dirty="0">
                <a:solidFill>
                  <a:schemeClr val="accent1">
                    <a:lumMod val="75000"/>
                  </a:schemeClr>
                </a:solidFill>
                <a:latin typeface="Century Gothic" pitchFamily="34" charset="0"/>
              </a:rPr>
              <a:t> to estimate the </a:t>
            </a:r>
            <a:r>
              <a:rPr lang="it-IT" sz="1600" b="1" dirty="0" err="1">
                <a:solidFill>
                  <a:schemeClr val="accent1">
                    <a:lumMod val="75000"/>
                  </a:schemeClr>
                </a:solidFill>
                <a:latin typeface="Century Gothic" pitchFamily="34" charset="0"/>
              </a:rPr>
              <a:t>updated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parameter</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matrix</a:t>
            </a:r>
            <a:r>
              <a:rPr lang="it-IT" sz="1600" b="1" dirty="0">
                <a:solidFill>
                  <a:schemeClr val="accent1">
                    <a:lumMod val="75000"/>
                  </a:schemeClr>
                </a:solidFill>
                <a:latin typeface="Century Gothic" pitchFamily="34" charset="0"/>
              </a:rPr>
              <a:t> K, </a:t>
            </a:r>
            <a:r>
              <a:rPr lang="it-IT" sz="1600" b="1" dirty="0" err="1">
                <a:solidFill>
                  <a:schemeClr val="accent1">
                    <a:lumMod val="75000"/>
                  </a:schemeClr>
                </a:solidFill>
                <a:latin typeface="Century Gothic" pitchFamily="34" charset="0"/>
              </a:rPr>
              <a:t>we</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have</a:t>
            </a:r>
            <a:r>
              <a:rPr lang="it-IT" sz="1600" b="1" dirty="0">
                <a:solidFill>
                  <a:schemeClr val="accent1">
                    <a:lumMod val="75000"/>
                  </a:schemeClr>
                </a:solidFill>
                <a:latin typeface="Century Gothic" pitchFamily="34" charset="0"/>
              </a:rPr>
              <a:t> to </a:t>
            </a:r>
            <a:r>
              <a:rPr lang="it-IT" sz="1600" b="1" dirty="0" err="1">
                <a:solidFill>
                  <a:srgbClr val="C00000"/>
                </a:solidFill>
                <a:latin typeface="Century Gothic" pitchFamily="34" charset="0"/>
              </a:rPr>
              <a:t>evaluate</a:t>
            </a:r>
            <a:r>
              <a:rPr lang="it-IT" sz="1600" b="1" dirty="0">
                <a:solidFill>
                  <a:schemeClr val="accent1">
                    <a:lumMod val="75000"/>
                  </a:schemeClr>
                </a:solidFill>
                <a:latin typeface="Century Gothic" pitchFamily="34" charset="0"/>
              </a:rPr>
              <a:t> the </a:t>
            </a:r>
            <a:r>
              <a:rPr lang="it-IT" sz="1600" b="1" dirty="0" err="1">
                <a:solidFill>
                  <a:schemeClr val="accent1">
                    <a:lumMod val="75000"/>
                  </a:schemeClr>
                </a:solidFill>
                <a:latin typeface="Century Gothic" pitchFamily="34" charset="0"/>
              </a:rPr>
              <a:t>following</a:t>
            </a:r>
            <a:r>
              <a:rPr lang="it-IT" sz="1600" b="1" dirty="0">
                <a:solidFill>
                  <a:schemeClr val="accent1">
                    <a:lumMod val="75000"/>
                  </a:schemeClr>
                </a:solidFill>
                <a:latin typeface="Century Gothic" pitchFamily="34" charset="0"/>
              </a:rPr>
              <a:t> </a:t>
            </a:r>
            <a:r>
              <a:rPr lang="it-IT" sz="1600" b="1" dirty="0">
                <a:solidFill>
                  <a:srgbClr val="C00000"/>
                </a:solidFill>
                <a:latin typeface="Century Gothic" pitchFamily="34" charset="0"/>
              </a:rPr>
              <a:t>log-</a:t>
            </a:r>
            <a:r>
              <a:rPr lang="it-IT" sz="1600" b="1" dirty="0" err="1">
                <a:solidFill>
                  <a:srgbClr val="C00000"/>
                </a:solidFill>
                <a:latin typeface="Century Gothic" pitchFamily="34" charset="0"/>
              </a:rPr>
              <a:t>likelihood</a:t>
            </a:r>
            <a:r>
              <a:rPr lang="it-IT" sz="1600" b="1" dirty="0">
                <a:solidFill>
                  <a:srgbClr val="C00000"/>
                </a:solidFill>
                <a:latin typeface="Century Gothic" pitchFamily="34" charset="0"/>
              </a:rPr>
              <a:t> </a:t>
            </a:r>
            <a:r>
              <a:rPr lang="it-IT" sz="1600" b="1" dirty="0" err="1">
                <a:solidFill>
                  <a:srgbClr val="C00000"/>
                </a:solidFill>
                <a:latin typeface="Century Gothic" pitchFamily="34" charset="0"/>
              </a:rPr>
              <a:t>function</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sp>
        <p:nvSpPr>
          <p:cNvPr id="6" name="Freccia angolare in su 5"/>
          <p:cNvSpPr/>
          <p:nvPr/>
        </p:nvSpPr>
        <p:spPr>
          <a:xfrm>
            <a:off x="2771800" y="2636912"/>
            <a:ext cx="1474170" cy="590814"/>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p:cNvSpPr txBox="1"/>
          <p:nvPr/>
        </p:nvSpPr>
        <p:spPr>
          <a:xfrm>
            <a:off x="2123728" y="2858393"/>
            <a:ext cx="2050234" cy="307777"/>
          </a:xfrm>
          <a:prstGeom prst="rect">
            <a:avLst/>
          </a:prstGeom>
          <a:noFill/>
        </p:spPr>
        <p:txBody>
          <a:bodyPr wrap="square" rtlCol="0">
            <a:spAutoFit/>
          </a:bodyPr>
          <a:lstStyle/>
          <a:p>
            <a:pPr algn="r"/>
            <a:r>
              <a:rPr lang="it-IT" sz="1400" i="1" dirty="0" err="1"/>
              <a:t>measured</a:t>
            </a:r>
            <a:r>
              <a:rPr lang="it-IT" sz="1400" i="1" dirty="0"/>
              <a:t> sino</a:t>
            </a:r>
          </a:p>
        </p:txBody>
      </p:sp>
      <p:sp>
        <p:nvSpPr>
          <p:cNvPr id="20" name="Freccia angolare in su 19"/>
          <p:cNvSpPr/>
          <p:nvPr/>
        </p:nvSpPr>
        <p:spPr>
          <a:xfrm flipH="1">
            <a:off x="4788024" y="2636912"/>
            <a:ext cx="1367962" cy="585356"/>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p:cNvSpPr txBox="1"/>
          <p:nvPr/>
        </p:nvSpPr>
        <p:spPr>
          <a:xfrm>
            <a:off x="4826022" y="2852936"/>
            <a:ext cx="2050234" cy="307777"/>
          </a:xfrm>
          <a:prstGeom prst="rect">
            <a:avLst/>
          </a:prstGeom>
          <a:noFill/>
        </p:spPr>
        <p:txBody>
          <a:bodyPr wrap="square" rtlCol="0">
            <a:spAutoFit/>
          </a:bodyPr>
          <a:lstStyle/>
          <a:p>
            <a:r>
              <a:rPr lang="it-IT" sz="1400" i="1" dirty="0" err="1"/>
              <a:t>expected</a:t>
            </a:r>
            <a:r>
              <a:rPr lang="it-IT" sz="1400" i="1" dirty="0"/>
              <a:t> sino</a:t>
            </a:r>
          </a:p>
        </p:txBody>
      </p:sp>
      <p:sp>
        <p:nvSpPr>
          <p:cNvPr id="22" name="CasellaDiTesto 21"/>
          <p:cNvSpPr txBox="1"/>
          <p:nvPr/>
        </p:nvSpPr>
        <p:spPr>
          <a:xfrm>
            <a:off x="785787" y="3589515"/>
            <a:ext cx="7858180" cy="584775"/>
          </a:xfrm>
          <a:prstGeom prst="rect">
            <a:avLst/>
          </a:prstGeom>
          <a:noFill/>
        </p:spPr>
        <p:txBody>
          <a:bodyPr wrap="square" rtlCol="0">
            <a:spAutoFit/>
          </a:bodyPr>
          <a:lstStyle/>
          <a:p>
            <a:pPr algn="just"/>
            <a:r>
              <a:rPr lang="it-IT" sz="1600" b="1" dirty="0">
                <a:solidFill>
                  <a:schemeClr val="accent1">
                    <a:lumMod val="75000"/>
                  </a:schemeClr>
                </a:solidFill>
                <a:latin typeface="Century Gothic" pitchFamily="34" charset="0"/>
              </a:rPr>
              <a:t>The </a:t>
            </a:r>
            <a:r>
              <a:rPr lang="it-IT" sz="1600" b="1" dirty="0" err="1">
                <a:solidFill>
                  <a:schemeClr val="accent1">
                    <a:lumMod val="75000"/>
                  </a:schemeClr>
                </a:solidFill>
                <a:latin typeface="Century Gothic" pitchFamily="34" charset="0"/>
              </a:rPr>
              <a:t>proposed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method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finds</a:t>
            </a:r>
            <a:r>
              <a:rPr lang="it-IT" sz="1600" b="1" dirty="0">
                <a:solidFill>
                  <a:schemeClr val="accent1">
                    <a:lumMod val="75000"/>
                  </a:schemeClr>
                </a:solidFill>
                <a:latin typeface="Century Gothic" pitchFamily="34" charset="0"/>
              </a:rPr>
              <a:t> the </a:t>
            </a:r>
            <a:r>
              <a:rPr lang="it-IT" sz="1600" b="1" dirty="0" err="1">
                <a:solidFill>
                  <a:schemeClr val="accent1">
                    <a:lumMod val="75000"/>
                  </a:schemeClr>
                </a:solidFill>
                <a:latin typeface="Century Gothic" pitchFamily="34" charset="0"/>
              </a:rPr>
              <a:t>solution</a:t>
            </a:r>
            <a:r>
              <a:rPr lang="it-IT" sz="1600" b="1" dirty="0">
                <a:solidFill>
                  <a:schemeClr val="accent1">
                    <a:lumMod val="75000"/>
                  </a:schemeClr>
                </a:solidFill>
                <a:latin typeface="Century Gothic" pitchFamily="34" charset="0"/>
              </a:rPr>
              <a:t> via an </a:t>
            </a:r>
            <a:r>
              <a:rPr lang="it-IT" sz="1600" b="1" dirty="0" err="1">
                <a:solidFill>
                  <a:srgbClr val="C00000"/>
                </a:solidFill>
                <a:latin typeface="Century Gothic" pitchFamily="34" charset="0"/>
              </a:rPr>
              <a:t>optimization</a:t>
            </a:r>
            <a:r>
              <a:rPr lang="it-IT" sz="1600" b="1" dirty="0">
                <a:solidFill>
                  <a:srgbClr val="C00000"/>
                </a:solidFill>
                <a:latin typeface="Century Gothic" pitchFamily="34" charset="0"/>
              </a:rPr>
              <a:t> transfer </a:t>
            </a:r>
            <a:r>
              <a:rPr lang="it-IT" sz="1600" b="1" dirty="0" err="1">
                <a:solidFill>
                  <a:srgbClr val="C00000"/>
                </a:solidFill>
                <a:latin typeface="Century Gothic" pitchFamily="34" charset="0"/>
              </a:rPr>
              <a:t>approach</a:t>
            </a:r>
            <a:r>
              <a:rPr lang="it-IT" sz="1600" b="1" dirty="0">
                <a:solidFill>
                  <a:schemeClr val="accent1">
                    <a:lumMod val="75000"/>
                  </a:schemeClr>
                </a:solidFill>
                <a:latin typeface="Century Gothic" pitchFamily="34" charset="0"/>
              </a:rPr>
              <a:t> and </a:t>
            </a:r>
            <a:r>
              <a:rPr lang="it-IT" sz="1600" b="1" dirty="0" err="1">
                <a:solidFill>
                  <a:schemeClr val="accent1">
                    <a:lumMod val="75000"/>
                  </a:schemeClr>
                </a:solidFill>
                <a:latin typeface="Century Gothic" pitchFamily="34" charset="0"/>
              </a:rPr>
              <a:t>dividing</a:t>
            </a:r>
            <a:r>
              <a:rPr lang="it-IT" sz="1600" b="1" dirty="0">
                <a:solidFill>
                  <a:schemeClr val="accent1">
                    <a:lumMod val="75000"/>
                  </a:schemeClr>
                </a:solidFill>
                <a:latin typeface="Century Gothic" pitchFamily="34" charset="0"/>
              </a:rPr>
              <a:t> the update in 2 </a:t>
            </a:r>
            <a:r>
              <a:rPr lang="it-IT" sz="1600" b="1" dirty="0" err="1">
                <a:solidFill>
                  <a:schemeClr val="accent1">
                    <a:lumMod val="75000"/>
                  </a:schemeClr>
                </a:solidFill>
                <a:latin typeface="Century Gothic" pitchFamily="34" charset="0"/>
              </a:rPr>
              <a:t>different</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steps</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pic>
        <p:nvPicPr>
          <p:cNvPr id="8" name="Immagine 7"/>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55311"/>
          <a:stretch/>
        </p:blipFill>
        <p:spPr>
          <a:xfrm>
            <a:off x="847429" y="1890396"/>
            <a:ext cx="7630590" cy="923808"/>
          </a:xfrm>
          <a:prstGeom prst="rect">
            <a:avLst/>
          </a:prstGeom>
        </p:spPr>
      </p:pic>
      <p:sp>
        <p:nvSpPr>
          <p:cNvPr id="24" name="Freccia angolare in su 23"/>
          <p:cNvSpPr/>
          <p:nvPr/>
        </p:nvSpPr>
        <p:spPr>
          <a:xfrm flipH="1">
            <a:off x="6808046" y="2636912"/>
            <a:ext cx="1685798" cy="585356"/>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p:cNvSpPr txBox="1"/>
          <p:nvPr/>
        </p:nvSpPr>
        <p:spPr>
          <a:xfrm>
            <a:off x="6808046" y="2852936"/>
            <a:ext cx="2228450" cy="307777"/>
          </a:xfrm>
          <a:prstGeom prst="rect">
            <a:avLst/>
          </a:prstGeom>
          <a:noFill/>
        </p:spPr>
        <p:txBody>
          <a:bodyPr wrap="square" rtlCol="0">
            <a:spAutoFit/>
          </a:bodyPr>
          <a:lstStyle/>
          <a:p>
            <a:r>
              <a:rPr lang="it-IT" sz="1400" i="1" dirty="0"/>
              <a:t> </a:t>
            </a:r>
            <a:r>
              <a:rPr lang="it-IT" sz="1400" i="1" dirty="0" err="1"/>
              <a:t>penalization</a:t>
            </a:r>
            <a:r>
              <a:rPr lang="it-IT" sz="1400" i="1" dirty="0"/>
              <a:t> </a:t>
            </a:r>
            <a:r>
              <a:rPr lang="it-IT" sz="1400" i="1" dirty="0" err="1"/>
              <a:t>term</a:t>
            </a:r>
            <a:endParaRPr lang="it-IT" sz="1400" i="1" dirty="0"/>
          </a:p>
        </p:txBody>
      </p:sp>
      <p:pic>
        <p:nvPicPr>
          <p:cNvPr id="23" name="Immagin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576" y="4331095"/>
            <a:ext cx="3250288" cy="88279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589" y="5290945"/>
            <a:ext cx="5277587" cy="666843"/>
          </a:xfrm>
          <a:prstGeom prst="rect">
            <a:avLst/>
          </a:prstGeom>
        </p:spPr>
      </p:pic>
      <p:sp>
        <p:nvSpPr>
          <p:cNvPr id="28" name="Pentagono 27"/>
          <p:cNvSpPr/>
          <p:nvPr/>
        </p:nvSpPr>
        <p:spPr>
          <a:xfrm flipH="1">
            <a:off x="3978498" y="4575546"/>
            <a:ext cx="3473822" cy="360040"/>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400" b="1" dirty="0">
                <a:solidFill>
                  <a:srgbClr val="376092"/>
                </a:solidFill>
              </a:rPr>
              <a:t>Frame-</a:t>
            </a:r>
            <a:r>
              <a:rPr lang="it-IT" sz="1400" b="1" dirty="0" err="1">
                <a:solidFill>
                  <a:srgbClr val="376092"/>
                </a:solidFill>
              </a:rPr>
              <a:t>wise</a:t>
            </a:r>
            <a:r>
              <a:rPr lang="it-IT" sz="1400" b="1" dirty="0">
                <a:solidFill>
                  <a:srgbClr val="376092"/>
                </a:solidFill>
              </a:rPr>
              <a:t> EM-</a:t>
            </a:r>
            <a:r>
              <a:rPr lang="it-IT" sz="1400" b="1" dirty="0" err="1">
                <a:solidFill>
                  <a:srgbClr val="376092"/>
                </a:solidFill>
              </a:rPr>
              <a:t>like</a:t>
            </a:r>
            <a:r>
              <a:rPr lang="it-IT" sz="1400" b="1" dirty="0">
                <a:solidFill>
                  <a:srgbClr val="376092"/>
                </a:solidFill>
              </a:rPr>
              <a:t> image update</a:t>
            </a:r>
          </a:p>
        </p:txBody>
      </p:sp>
      <p:sp>
        <p:nvSpPr>
          <p:cNvPr id="30" name="Pentagono 29"/>
          <p:cNvSpPr/>
          <p:nvPr/>
        </p:nvSpPr>
        <p:spPr>
          <a:xfrm flipH="1">
            <a:off x="6149354" y="5373216"/>
            <a:ext cx="2344489" cy="494564"/>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tabLst>
                <a:tab pos="1790700" algn="l"/>
                <a:tab pos="1879600" algn="l"/>
              </a:tabLst>
            </a:pPr>
            <a:r>
              <a:rPr lang="it-IT" sz="1400" b="1" dirty="0" err="1">
                <a:solidFill>
                  <a:srgbClr val="376092"/>
                </a:solidFill>
              </a:rPr>
              <a:t>Voxel-wise</a:t>
            </a:r>
            <a:r>
              <a:rPr lang="it-IT" sz="1400" b="1" dirty="0">
                <a:solidFill>
                  <a:srgbClr val="376092"/>
                </a:solidFill>
              </a:rPr>
              <a:t> </a:t>
            </a:r>
            <a:r>
              <a:rPr lang="it-IT" sz="1400" b="1" dirty="0" err="1">
                <a:solidFill>
                  <a:srgbClr val="376092"/>
                </a:solidFill>
              </a:rPr>
              <a:t>penalized</a:t>
            </a:r>
            <a:r>
              <a:rPr lang="it-IT" sz="1400" b="1" dirty="0">
                <a:solidFill>
                  <a:srgbClr val="376092"/>
                </a:solidFill>
              </a:rPr>
              <a:t>      </a:t>
            </a:r>
            <a:r>
              <a:rPr lang="it-IT" sz="1400" b="1" dirty="0" err="1">
                <a:solidFill>
                  <a:srgbClr val="376092"/>
                </a:solidFill>
              </a:rPr>
              <a:t>likelihood</a:t>
            </a:r>
            <a:r>
              <a:rPr lang="it-IT" sz="1400" b="1" dirty="0">
                <a:solidFill>
                  <a:srgbClr val="376092"/>
                </a:solidFill>
              </a:rPr>
              <a:t> </a:t>
            </a:r>
            <a:r>
              <a:rPr lang="it-IT" sz="1400" b="1" dirty="0" err="1">
                <a:solidFill>
                  <a:srgbClr val="376092"/>
                </a:solidFill>
              </a:rPr>
              <a:t>fitting</a:t>
            </a:r>
            <a:endParaRPr lang="it-IT" sz="1400" b="1" dirty="0">
              <a:solidFill>
                <a:srgbClr val="376092"/>
              </a:solidFill>
            </a:endParaRPr>
          </a:p>
        </p:txBody>
      </p:sp>
    </p:spTree>
    <p:extLst>
      <p:ext uri="{BB962C8B-B14F-4D97-AF65-F5344CB8AC3E}">
        <p14:creationId xmlns:p14="http://schemas.microsoft.com/office/powerpoint/2010/main" val="461216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15</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646331"/>
          </a:xfrm>
          <a:prstGeom prst="rect">
            <a:avLst/>
          </a:prstGeom>
          <a:noFill/>
        </p:spPr>
        <p:txBody>
          <a:bodyPr wrap="square" rtlCol="0">
            <a:spAutoFit/>
          </a:bodyPr>
          <a:lstStyle/>
          <a:p>
            <a:r>
              <a:rPr lang="it-IT" sz="3600" b="1" dirty="0" err="1">
                <a:solidFill>
                  <a:srgbClr val="C00000"/>
                </a:solidFill>
                <a:latin typeface="Century Gothic" pitchFamily="34" charset="0"/>
              </a:rPr>
              <a:t>Simulation</a:t>
            </a:r>
            <a:endParaRPr lang="it-IT" sz="3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1507151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16</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Simulated</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Dataset</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19" name="CasellaDiTesto 18"/>
          <p:cNvSpPr txBox="1"/>
          <p:nvPr/>
        </p:nvSpPr>
        <p:spPr>
          <a:xfrm>
            <a:off x="785787" y="1214426"/>
            <a:ext cx="7858180" cy="1077218"/>
          </a:xfrm>
          <a:prstGeom prst="rect">
            <a:avLst/>
          </a:prstGeom>
          <a:noFill/>
        </p:spPr>
        <p:txBody>
          <a:bodyPr wrap="square" rtlCol="0">
            <a:spAutoFit/>
          </a:bodyPr>
          <a:lstStyle/>
          <a:p>
            <a:pPr algn="just"/>
            <a:r>
              <a:rPr lang="en-US" sz="1600" b="1" dirty="0">
                <a:solidFill>
                  <a:schemeClr val="accent1">
                    <a:lumMod val="75000"/>
                  </a:schemeClr>
                </a:solidFill>
                <a:latin typeface="Century Gothic" pitchFamily="34" charset="0"/>
              </a:rPr>
              <a:t>Raw data are generated by projection of </a:t>
            </a:r>
            <a:r>
              <a:rPr lang="en-US" sz="1600" b="1" dirty="0">
                <a:solidFill>
                  <a:srgbClr val="C00000"/>
                </a:solidFill>
                <a:latin typeface="Century Gothic" pitchFamily="34" charset="0"/>
              </a:rPr>
              <a:t>2D radioactivity distribution </a:t>
            </a:r>
            <a:r>
              <a:rPr lang="en-US" sz="1600" b="1" dirty="0">
                <a:solidFill>
                  <a:schemeClr val="accent1">
                    <a:lumMod val="75000"/>
                  </a:schemeClr>
                </a:solidFill>
                <a:latin typeface="Century Gothic" pitchFamily="34" charset="0"/>
              </a:rPr>
              <a:t>functions into </a:t>
            </a:r>
            <a:r>
              <a:rPr lang="en-US" sz="1600" b="1" dirty="0" err="1">
                <a:solidFill>
                  <a:schemeClr val="accent1">
                    <a:lumMod val="75000"/>
                  </a:schemeClr>
                </a:solidFill>
                <a:latin typeface="Century Gothic" pitchFamily="34" charset="0"/>
              </a:rPr>
              <a:t>sinograms</a:t>
            </a:r>
            <a:r>
              <a:rPr lang="en-US" sz="1600" b="1" dirty="0">
                <a:solidFill>
                  <a:schemeClr val="accent1">
                    <a:lumMod val="75000"/>
                  </a:schemeClr>
                </a:solidFill>
                <a:latin typeface="Century Gothic" pitchFamily="34" charset="0"/>
              </a:rPr>
              <a:t> (true coincidences), adding random and scatter coincidences, and measurement noise. For each emission time frame, </a:t>
            </a:r>
            <a:r>
              <a:rPr lang="en-US" sz="1600" b="1" dirty="0">
                <a:solidFill>
                  <a:srgbClr val="C00000"/>
                </a:solidFill>
                <a:latin typeface="Century Gothic" pitchFamily="34" charset="0"/>
              </a:rPr>
              <a:t>Poisson events are generated</a:t>
            </a:r>
            <a:r>
              <a:rPr lang="en-US"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grpSp>
        <p:nvGrpSpPr>
          <p:cNvPr id="6" name="Gruppo 5"/>
          <p:cNvGrpSpPr/>
          <p:nvPr/>
        </p:nvGrpSpPr>
        <p:grpSpPr>
          <a:xfrm>
            <a:off x="890434" y="3418851"/>
            <a:ext cx="4126569" cy="2674445"/>
            <a:chOff x="1604414" y="2201912"/>
            <a:chExt cx="6190407" cy="3866544"/>
          </a:xfrm>
        </p:grpSpPr>
        <p:pic>
          <p:nvPicPr>
            <p:cNvPr id="2" name="Immagine 1"/>
            <p:cNvPicPr>
              <a:picLocks noChangeAspect="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1604414" y="2201912"/>
              <a:ext cx="6190407" cy="3866544"/>
            </a:xfrm>
            <a:prstGeom prst="rect">
              <a:avLst/>
            </a:prstGeom>
          </p:spPr>
        </p:pic>
        <p:sp>
          <p:nvSpPr>
            <p:cNvPr id="3" name="Rettangolo 2"/>
            <p:cNvSpPr/>
            <p:nvPr/>
          </p:nvSpPr>
          <p:spPr>
            <a:xfrm>
              <a:off x="1643042" y="3429000"/>
              <a:ext cx="250033"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aphicFrame>
        <p:nvGraphicFramePr>
          <p:cNvPr id="7" name="Tabella 6"/>
          <p:cNvGraphicFramePr>
            <a:graphicFrameLocks noGrp="1"/>
          </p:cNvGraphicFramePr>
          <p:nvPr>
            <p:extLst>
              <p:ext uri="{D42A27DB-BD31-4B8C-83A1-F6EECF244321}">
                <p14:modId xmlns:p14="http://schemas.microsoft.com/office/powerpoint/2010/main" val="2384578640"/>
              </p:ext>
            </p:extLst>
          </p:nvPr>
        </p:nvGraphicFramePr>
        <p:xfrm>
          <a:off x="2234918" y="2432809"/>
          <a:ext cx="5174232" cy="864000"/>
        </p:xfrm>
        <a:graphic>
          <a:graphicData uri="http://schemas.openxmlformats.org/drawingml/2006/table">
            <a:tbl>
              <a:tblPr firstRow="1" bandRow="1">
                <a:tableStyleId>{5C22544A-7EE6-4342-B048-85BDC9FD1C3A}</a:tableStyleId>
              </a:tblPr>
              <a:tblGrid>
                <a:gridCol w="739176">
                  <a:extLst>
                    <a:ext uri="{9D8B030D-6E8A-4147-A177-3AD203B41FA5}">
                      <a16:colId xmlns:a16="http://schemas.microsoft.com/office/drawing/2014/main" val="1611231098"/>
                    </a:ext>
                  </a:extLst>
                </a:gridCol>
                <a:gridCol w="739176">
                  <a:extLst>
                    <a:ext uri="{9D8B030D-6E8A-4147-A177-3AD203B41FA5}">
                      <a16:colId xmlns:a16="http://schemas.microsoft.com/office/drawing/2014/main" val="2735895525"/>
                    </a:ext>
                  </a:extLst>
                </a:gridCol>
                <a:gridCol w="739176">
                  <a:extLst>
                    <a:ext uri="{9D8B030D-6E8A-4147-A177-3AD203B41FA5}">
                      <a16:colId xmlns:a16="http://schemas.microsoft.com/office/drawing/2014/main" val="2041410350"/>
                    </a:ext>
                  </a:extLst>
                </a:gridCol>
                <a:gridCol w="739176">
                  <a:extLst>
                    <a:ext uri="{9D8B030D-6E8A-4147-A177-3AD203B41FA5}">
                      <a16:colId xmlns:a16="http://schemas.microsoft.com/office/drawing/2014/main" val="1946612017"/>
                    </a:ext>
                  </a:extLst>
                </a:gridCol>
                <a:gridCol w="739176">
                  <a:extLst>
                    <a:ext uri="{9D8B030D-6E8A-4147-A177-3AD203B41FA5}">
                      <a16:colId xmlns:a16="http://schemas.microsoft.com/office/drawing/2014/main" val="1995818500"/>
                    </a:ext>
                  </a:extLst>
                </a:gridCol>
                <a:gridCol w="739176">
                  <a:extLst>
                    <a:ext uri="{9D8B030D-6E8A-4147-A177-3AD203B41FA5}">
                      <a16:colId xmlns:a16="http://schemas.microsoft.com/office/drawing/2014/main" val="2427372861"/>
                    </a:ext>
                  </a:extLst>
                </a:gridCol>
                <a:gridCol w="739176">
                  <a:extLst>
                    <a:ext uri="{9D8B030D-6E8A-4147-A177-3AD203B41FA5}">
                      <a16:colId xmlns:a16="http://schemas.microsoft.com/office/drawing/2014/main" val="672499976"/>
                    </a:ext>
                  </a:extLst>
                </a:gridCol>
              </a:tblGrid>
              <a:tr h="288000">
                <a:tc>
                  <a:txBody>
                    <a:bodyPr/>
                    <a:lstStyle/>
                    <a:p>
                      <a:pPr algn="ctr"/>
                      <a:endParaRPr lang="it-IT"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a:t>K1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a:t>k2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a:t>k3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a:t>k4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err="1"/>
                        <a:t>Ki</a:t>
                      </a:r>
                      <a:endParaRPr lang="it-IT"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200" b="1" dirty="0" err="1"/>
                        <a:t>fv</a:t>
                      </a:r>
                      <a:endParaRPr lang="it-IT"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223740"/>
                  </a:ext>
                </a:extLst>
              </a:tr>
              <a:tr h="288000">
                <a:tc>
                  <a:txBody>
                    <a:bodyPr/>
                    <a:lstStyle/>
                    <a:p>
                      <a:pPr algn="ctr"/>
                      <a:r>
                        <a:rPr lang="it-IT" sz="1200" b="1" dirty="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200" dirty="0"/>
                        <a:t>0,082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it-IT" sz="1200" dirty="0"/>
                        <a:t>0,055</a:t>
                      </a:r>
                    </a:p>
                  </a:txBody>
                  <a:tcPr anchor="ctr">
                    <a:lnT w="12700" cap="flat" cmpd="sng" algn="ctr">
                      <a:solidFill>
                        <a:schemeClr val="tx1"/>
                      </a:solidFill>
                      <a:prstDash val="solid"/>
                      <a:round/>
                      <a:headEnd type="none" w="med" len="med"/>
                      <a:tailEnd type="none" w="med" len="med"/>
                    </a:lnT>
                  </a:tcPr>
                </a:tc>
                <a:tc>
                  <a:txBody>
                    <a:bodyPr/>
                    <a:lstStyle/>
                    <a:p>
                      <a:pPr algn="ctr"/>
                      <a:r>
                        <a:rPr lang="it-IT" sz="1200" dirty="0"/>
                        <a:t>0,085</a:t>
                      </a:r>
                    </a:p>
                  </a:txBody>
                  <a:tcPr anchor="ctr">
                    <a:lnT w="12700" cap="flat" cmpd="sng" algn="ctr">
                      <a:solidFill>
                        <a:schemeClr val="tx1"/>
                      </a:solidFill>
                      <a:prstDash val="solid"/>
                      <a:round/>
                      <a:headEnd type="none" w="med" len="med"/>
                      <a:tailEnd type="none" w="med" len="med"/>
                    </a:lnT>
                  </a:tcPr>
                </a:tc>
                <a:tc>
                  <a:txBody>
                    <a:bodyPr/>
                    <a:lstStyle/>
                    <a:p>
                      <a:pPr algn="ctr"/>
                      <a:r>
                        <a:rPr lang="it-IT" sz="1200" dirty="0"/>
                        <a:t>0,002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200" dirty="0"/>
                        <a:t>0,0497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200" dirty="0"/>
                        <a:t>0,05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66409460"/>
                  </a:ext>
                </a:extLst>
              </a:tr>
              <a:tr h="288000">
                <a:tc>
                  <a:txBody>
                    <a:bodyPr/>
                    <a:lstStyle/>
                    <a:p>
                      <a:pPr algn="ctr"/>
                      <a:r>
                        <a:rPr lang="it-IT" sz="1200" b="1" dirty="0"/>
                        <a:t>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sz="1200" dirty="0"/>
                        <a:t>0,426</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200" dirty="0"/>
                        <a:t>0,660</a:t>
                      </a:r>
                    </a:p>
                  </a:txBody>
                  <a:tcPr anchor="ctr">
                    <a:lnB w="12700" cap="flat" cmpd="sng" algn="ctr">
                      <a:solidFill>
                        <a:schemeClr val="tx1"/>
                      </a:solidFill>
                      <a:prstDash val="solid"/>
                      <a:round/>
                      <a:headEnd type="none" w="med" len="med"/>
                      <a:tailEnd type="none" w="med" len="med"/>
                    </a:lnB>
                  </a:tcPr>
                </a:tc>
                <a:tc>
                  <a:txBody>
                    <a:bodyPr/>
                    <a:lstStyle/>
                    <a:p>
                      <a:pPr algn="ctr"/>
                      <a:r>
                        <a:rPr lang="it-IT" sz="1200" dirty="0"/>
                        <a:t>0,010</a:t>
                      </a:r>
                    </a:p>
                  </a:txBody>
                  <a:tcPr anchor="ctr">
                    <a:lnB w="12700" cap="flat" cmpd="sng" algn="ctr">
                      <a:solidFill>
                        <a:schemeClr val="tx1"/>
                      </a:solidFill>
                      <a:prstDash val="solid"/>
                      <a:round/>
                      <a:headEnd type="none" w="med" len="med"/>
                      <a:tailEnd type="none" w="med" len="med"/>
                    </a:lnB>
                  </a:tcPr>
                </a:tc>
                <a:tc>
                  <a:txBody>
                    <a:bodyPr/>
                    <a:lstStyle/>
                    <a:p>
                      <a:pPr algn="ctr"/>
                      <a:r>
                        <a:rPr lang="it-IT" sz="1200" dirty="0"/>
                        <a:t>0,022</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sz="1200" dirty="0"/>
                        <a:t>0,0064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sz="1200" dirty="0"/>
                        <a:t>0,03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818778"/>
                  </a:ext>
                </a:extLst>
              </a:tr>
            </a:tbl>
          </a:graphicData>
        </a:graphic>
      </p:graphicFrame>
      <p:graphicFrame>
        <p:nvGraphicFramePr>
          <p:cNvPr id="20" name="Tabella 19"/>
          <p:cNvGraphicFramePr>
            <a:graphicFrameLocks noGrp="1"/>
          </p:cNvGraphicFramePr>
          <p:nvPr>
            <p:extLst>
              <p:ext uri="{D42A27DB-BD31-4B8C-83A1-F6EECF244321}">
                <p14:modId xmlns:p14="http://schemas.microsoft.com/office/powerpoint/2010/main" val="3109732580"/>
              </p:ext>
            </p:extLst>
          </p:nvPr>
        </p:nvGraphicFramePr>
        <p:xfrm>
          <a:off x="5624737" y="3674928"/>
          <a:ext cx="2764428" cy="1980000"/>
        </p:xfrm>
        <a:graphic>
          <a:graphicData uri="http://schemas.openxmlformats.org/drawingml/2006/table">
            <a:tbl>
              <a:tblPr firstRow="1" bandRow="1">
                <a:tableStyleId>{69CF1AB2-1976-4502-BF36-3FF5EA218861}</a:tableStyleId>
              </a:tblPr>
              <a:tblGrid>
                <a:gridCol w="1612299">
                  <a:extLst>
                    <a:ext uri="{9D8B030D-6E8A-4147-A177-3AD203B41FA5}">
                      <a16:colId xmlns:a16="http://schemas.microsoft.com/office/drawing/2014/main" val="2383936765"/>
                    </a:ext>
                  </a:extLst>
                </a:gridCol>
                <a:gridCol w="1152129">
                  <a:extLst>
                    <a:ext uri="{9D8B030D-6E8A-4147-A177-3AD203B41FA5}">
                      <a16:colId xmlns:a16="http://schemas.microsoft.com/office/drawing/2014/main" val="2092476362"/>
                    </a:ext>
                  </a:extLst>
                </a:gridCol>
              </a:tblGrid>
              <a:tr h="396000">
                <a:tc>
                  <a:txBody>
                    <a:bodyPr/>
                    <a:lstStyle/>
                    <a:p>
                      <a:pPr algn="l"/>
                      <a:r>
                        <a:rPr lang="it-IT" sz="1200" b="1" dirty="0" err="1">
                          <a:effectLst/>
                        </a:rPr>
                        <a:t>Radius</a:t>
                      </a:r>
                      <a:endParaRPr lang="it-IT" sz="1200" b="1" dirty="0">
                        <a:solidFill>
                          <a:srgbClr val="376092"/>
                        </a:solidFill>
                        <a:effectLst/>
                      </a:endParaRPr>
                    </a:p>
                  </a:txBody>
                  <a:tcPr anchor="ctr"/>
                </a:tc>
                <a:tc>
                  <a:txBody>
                    <a:bodyPr/>
                    <a:lstStyle/>
                    <a:p>
                      <a:pPr algn="l"/>
                      <a:r>
                        <a:rPr lang="it-IT" sz="1200" b="0" dirty="0">
                          <a:effectLst/>
                        </a:rPr>
                        <a:t>10 cm</a:t>
                      </a:r>
                      <a:endParaRPr lang="it-IT" sz="1200" b="0" dirty="0">
                        <a:solidFill>
                          <a:srgbClr val="376092"/>
                        </a:solidFill>
                        <a:effectLst/>
                      </a:endParaRPr>
                    </a:p>
                  </a:txBody>
                  <a:tcPr anchor="ctr"/>
                </a:tc>
                <a:extLst>
                  <a:ext uri="{0D108BD9-81ED-4DB2-BD59-A6C34878D82A}">
                    <a16:rowId xmlns:a16="http://schemas.microsoft.com/office/drawing/2014/main" val="1552804728"/>
                  </a:ext>
                </a:extLst>
              </a:tr>
              <a:tr h="396000">
                <a:tc>
                  <a:txBody>
                    <a:bodyPr/>
                    <a:lstStyle/>
                    <a:p>
                      <a:pPr algn="l"/>
                      <a:r>
                        <a:rPr lang="it-IT" sz="1200" b="1" dirty="0" err="1">
                          <a:effectLst/>
                        </a:rPr>
                        <a:t>Length</a:t>
                      </a:r>
                      <a:endParaRPr lang="it-IT" sz="1200" b="1" dirty="0">
                        <a:solidFill>
                          <a:srgbClr val="376092"/>
                        </a:solidFill>
                        <a:effectLst/>
                      </a:endParaRPr>
                    </a:p>
                  </a:txBody>
                  <a:tcPr anchor="ctr"/>
                </a:tc>
                <a:tc>
                  <a:txBody>
                    <a:bodyPr/>
                    <a:lstStyle/>
                    <a:p>
                      <a:pPr algn="l"/>
                      <a:r>
                        <a:rPr lang="it-IT" sz="1200" dirty="0">
                          <a:effectLst/>
                        </a:rPr>
                        <a:t>15 cm</a:t>
                      </a:r>
                      <a:endParaRPr lang="it-IT" sz="1200" b="0" dirty="0">
                        <a:solidFill>
                          <a:srgbClr val="376092"/>
                        </a:solidFill>
                        <a:effectLst/>
                      </a:endParaRPr>
                    </a:p>
                  </a:txBody>
                  <a:tcPr anchor="ctr"/>
                </a:tc>
                <a:extLst>
                  <a:ext uri="{0D108BD9-81ED-4DB2-BD59-A6C34878D82A}">
                    <a16:rowId xmlns:a16="http://schemas.microsoft.com/office/drawing/2014/main" val="1019238837"/>
                  </a:ext>
                </a:extLst>
              </a:tr>
              <a:tr h="396000">
                <a:tc>
                  <a:txBody>
                    <a:bodyPr/>
                    <a:lstStyle/>
                    <a:p>
                      <a:pPr algn="l"/>
                      <a:r>
                        <a:rPr lang="it-IT" sz="1200" b="1" dirty="0">
                          <a:effectLst/>
                        </a:rPr>
                        <a:t>FOV</a:t>
                      </a:r>
                      <a:endParaRPr lang="it-IT" sz="1200" b="1" dirty="0">
                        <a:solidFill>
                          <a:srgbClr val="376092"/>
                        </a:solidFill>
                        <a:effectLst/>
                      </a:endParaRPr>
                    </a:p>
                  </a:txBody>
                  <a:tcPr anchor="ctr"/>
                </a:tc>
                <a:tc>
                  <a:txBody>
                    <a:bodyPr/>
                    <a:lstStyle/>
                    <a:p>
                      <a:pPr algn="l"/>
                      <a:r>
                        <a:rPr lang="it-IT" sz="1200" dirty="0">
                          <a:effectLst/>
                        </a:rPr>
                        <a:t>70 cm</a:t>
                      </a:r>
                      <a:endParaRPr lang="it-IT" sz="1200" b="0" dirty="0">
                        <a:solidFill>
                          <a:srgbClr val="376092"/>
                        </a:solidFill>
                        <a:effectLst/>
                      </a:endParaRPr>
                    </a:p>
                  </a:txBody>
                  <a:tcPr anchor="ctr"/>
                </a:tc>
                <a:extLst>
                  <a:ext uri="{0D108BD9-81ED-4DB2-BD59-A6C34878D82A}">
                    <a16:rowId xmlns:a16="http://schemas.microsoft.com/office/drawing/2014/main" val="1512293271"/>
                  </a:ext>
                </a:extLst>
              </a:tr>
              <a:tr h="396000">
                <a:tc>
                  <a:txBody>
                    <a:bodyPr/>
                    <a:lstStyle/>
                    <a:p>
                      <a:pPr algn="l"/>
                      <a:r>
                        <a:rPr lang="it-IT" sz="1200" b="1" dirty="0">
                          <a:effectLst/>
                        </a:rPr>
                        <a:t>Image </a:t>
                      </a:r>
                      <a:r>
                        <a:rPr lang="it-IT" sz="1200" b="1" dirty="0" err="1">
                          <a:effectLst/>
                        </a:rPr>
                        <a:t>dimension</a:t>
                      </a:r>
                      <a:endParaRPr lang="it-IT" sz="1200" b="1" dirty="0">
                        <a:solidFill>
                          <a:srgbClr val="376092"/>
                        </a:solidFill>
                        <a:effectLst/>
                      </a:endParaRPr>
                    </a:p>
                  </a:txBody>
                  <a:tcPr anchor="ctr"/>
                </a:tc>
                <a:tc>
                  <a:txBody>
                    <a:bodyPr/>
                    <a:lstStyle/>
                    <a:p>
                      <a:pPr algn="l"/>
                      <a:r>
                        <a:rPr lang="it-IT" sz="1200" dirty="0">
                          <a:effectLst/>
                        </a:rPr>
                        <a:t>128x128 </a:t>
                      </a:r>
                      <a:r>
                        <a:rPr lang="it-IT" sz="1200" dirty="0" err="1">
                          <a:effectLst/>
                        </a:rPr>
                        <a:t>px</a:t>
                      </a:r>
                      <a:endParaRPr lang="it-IT" sz="1200" b="0" dirty="0">
                        <a:solidFill>
                          <a:srgbClr val="376092"/>
                        </a:solidFill>
                        <a:effectLst/>
                      </a:endParaRPr>
                    </a:p>
                  </a:txBody>
                  <a:tcPr anchor="ctr"/>
                </a:tc>
                <a:extLst>
                  <a:ext uri="{0D108BD9-81ED-4DB2-BD59-A6C34878D82A}">
                    <a16:rowId xmlns:a16="http://schemas.microsoft.com/office/drawing/2014/main" val="110358510"/>
                  </a:ext>
                </a:extLst>
              </a:tr>
              <a:tr h="396000">
                <a:tc>
                  <a:txBody>
                    <a:bodyPr/>
                    <a:lstStyle/>
                    <a:p>
                      <a:pPr algn="l"/>
                      <a:r>
                        <a:rPr lang="it-IT" sz="1200" b="1" dirty="0">
                          <a:effectLst/>
                        </a:rPr>
                        <a:t>Sino </a:t>
                      </a:r>
                      <a:r>
                        <a:rPr lang="it-IT" sz="1200" b="1" dirty="0" err="1">
                          <a:effectLst/>
                        </a:rPr>
                        <a:t>dimension</a:t>
                      </a:r>
                      <a:endParaRPr lang="it-IT" sz="1200" b="1" dirty="0">
                        <a:solidFill>
                          <a:srgbClr val="376092"/>
                        </a:solidFill>
                        <a:effectLst/>
                      </a:endParaRPr>
                    </a:p>
                  </a:txBody>
                  <a:tcPr anchor="ctr"/>
                </a:tc>
                <a:tc>
                  <a:txBody>
                    <a:bodyPr/>
                    <a:lstStyle/>
                    <a:p>
                      <a:pPr algn="l"/>
                      <a:r>
                        <a:rPr lang="it-IT" sz="1200" dirty="0">
                          <a:effectLst/>
                        </a:rPr>
                        <a:t>186x360 </a:t>
                      </a:r>
                      <a:r>
                        <a:rPr lang="it-IT" sz="1200" dirty="0" err="1">
                          <a:effectLst/>
                        </a:rPr>
                        <a:t>px</a:t>
                      </a:r>
                      <a:endParaRPr lang="it-IT" sz="1200" b="0" dirty="0">
                        <a:solidFill>
                          <a:srgbClr val="376092"/>
                        </a:solidFill>
                        <a:effectLst/>
                      </a:endParaRPr>
                    </a:p>
                  </a:txBody>
                  <a:tcPr anchor="ctr"/>
                </a:tc>
                <a:extLst>
                  <a:ext uri="{0D108BD9-81ED-4DB2-BD59-A6C34878D82A}">
                    <a16:rowId xmlns:a16="http://schemas.microsoft.com/office/drawing/2014/main" val="1180250641"/>
                  </a:ext>
                </a:extLst>
              </a:tr>
            </a:tbl>
          </a:graphicData>
        </a:graphic>
      </p:graphicFrame>
    </p:spTree>
    <p:extLst>
      <p:ext uri="{BB962C8B-B14F-4D97-AF65-F5344CB8AC3E}">
        <p14:creationId xmlns:p14="http://schemas.microsoft.com/office/powerpoint/2010/main" val="844361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17</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MonteCarlo</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simulations</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19" name="CasellaDiTesto 18"/>
          <p:cNvSpPr txBox="1"/>
          <p:nvPr/>
        </p:nvSpPr>
        <p:spPr>
          <a:xfrm>
            <a:off x="785787" y="1214426"/>
            <a:ext cx="7858180" cy="830997"/>
          </a:xfrm>
          <a:prstGeom prst="rect">
            <a:avLst/>
          </a:prstGeom>
          <a:noFill/>
        </p:spPr>
        <p:txBody>
          <a:bodyPr wrap="square" rtlCol="0">
            <a:spAutoFit/>
          </a:bodyPr>
          <a:lstStyle/>
          <a:p>
            <a:pPr algn="just"/>
            <a:r>
              <a:rPr lang="en-US" sz="1600" b="1" dirty="0">
                <a:solidFill>
                  <a:schemeClr val="accent1">
                    <a:lumMod val="75000"/>
                  </a:schemeClr>
                </a:solidFill>
                <a:latin typeface="Century Gothic" pitchFamily="34" charset="0"/>
              </a:rPr>
              <a:t>We performed 50 repetitions of a Monte Carlo simulations changing the level of noise added to the simulated data, for each one of the main sources.</a:t>
            </a:r>
          </a:p>
          <a:p>
            <a:pPr algn="just"/>
            <a:endParaRPr lang="en-US" sz="1600" b="1" i="1" dirty="0">
              <a:solidFill>
                <a:schemeClr val="accent1">
                  <a:lumMod val="75000"/>
                </a:schemeClr>
              </a:solidFill>
              <a:latin typeface="Century Gothic" pitchFamily="34" charset="0"/>
            </a:endParaRPr>
          </a:p>
        </p:txBody>
      </p:sp>
      <p:sp>
        <p:nvSpPr>
          <p:cNvPr id="2" name="Rettangolo 1"/>
          <p:cNvSpPr/>
          <p:nvPr/>
        </p:nvSpPr>
        <p:spPr>
          <a:xfrm>
            <a:off x="1010182" y="1916832"/>
            <a:ext cx="4937802" cy="3554819"/>
          </a:xfrm>
          <a:prstGeom prst="rect">
            <a:avLst/>
          </a:prstGeom>
        </p:spPr>
        <p:txBody>
          <a:bodyPr wrap="square">
            <a:spAutoFit/>
          </a:bodyPr>
          <a:lstStyle/>
          <a:p>
            <a:pPr algn="just"/>
            <a:endParaRPr lang="en-US" sz="1500" b="1" i="1" dirty="0">
              <a:solidFill>
                <a:schemeClr val="accent1">
                  <a:lumMod val="75000"/>
                </a:schemeClr>
              </a:solidFill>
              <a:latin typeface="Century Gothic" pitchFamily="34" charset="0"/>
            </a:endParaRPr>
          </a:p>
          <a:p>
            <a:pPr marL="285750" indent="-285750" algn="just">
              <a:buFont typeface="Arial" panose="020B0604020202020204" pitchFamily="34" charset="0"/>
              <a:buChar char="•"/>
            </a:pPr>
            <a:r>
              <a:rPr lang="en-US" sz="1500" b="1" i="1" dirty="0">
                <a:solidFill>
                  <a:srgbClr val="9E0000"/>
                </a:solidFill>
                <a:effectLst>
                  <a:outerShdw blurRad="38100" dist="38100" dir="2700000" algn="tl">
                    <a:srgbClr val="000000">
                      <a:alpha val="43137"/>
                    </a:srgbClr>
                  </a:outerShdw>
                </a:effectLst>
                <a:latin typeface="Century Gothic" pitchFamily="34" charset="0"/>
              </a:rPr>
              <a:t>Accidental Scattering (AC) </a:t>
            </a:r>
            <a:r>
              <a:rPr lang="en-US" sz="1500" i="1" dirty="0">
                <a:solidFill>
                  <a:schemeClr val="accent1">
                    <a:lumMod val="75000"/>
                  </a:schemeClr>
                </a:solidFill>
                <a:latin typeface="Century Gothic" pitchFamily="34" charset="0"/>
              </a:rPr>
              <a:t>were generated as Poisson events identically distributed in the </a:t>
            </a:r>
            <a:r>
              <a:rPr lang="en-US" sz="1500" i="1" dirty="0" err="1">
                <a:solidFill>
                  <a:schemeClr val="accent1">
                    <a:lumMod val="75000"/>
                  </a:schemeClr>
                </a:solidFill>
                <a:latin typeface="Century Gothic" pitchFamily="34" charset="0"/>
              </a:rPr>
              <a:t>sinogram</a:t>
            </a:r>
            <a:r>
              <a:rPr lang="en-US" sz="1500" i="1" dirty="0">
                <a:solidFill>
                  <a:schemeClr val="accent1">
                    <a:lumMod val="75000"/>
                  </a:schemeClr>
                </a:solidFill>
                <a:latin typeface="Century Gothic" pitchFamily="34" charset="0"/>
              </a:rPr>
              <a:t>, with a constant mean value;</a:t>
            </a:r>
          </a:p>
          <a:p>
            <a:pPr marL="285750" indent="-285750" algn="just">
              <a:buFont typeface="Arial" panose="020B0604020202020204" pitchFamily="34" charset="0"/>
              <a:buChar char="•"/>
            </a:pPr>
            <a:endParaRPr lang="en-US" sz="1500" i="1" dirty="0">
              <a:solidFill>
                <a:schemeClr val="accent1">
                  <a:lumMod val="75000"/>
                </a:schemeClr>
              </a:solidFill>
              <a:effectLst>
                <a:outerShdw blurRad="38100" dist="38100" dir="2700000" algn="tl">
                  <a:srgbClr val="000000">
                    <a:alpha val="43137"/>
                  </a:srgbClr>
                </a:outerShdw>
              </a:effectLst>
              <a:latin typeface="Century Gothic" pitchFamily="34" charset="0"/>
            </a:endParaRPr>
          </a:p>
          <a:p>
            <a:pPr marL="285750" indent="-285750" algn="just">
              <a:buFont typeface="Arial" panose="020B0604020202020204" pitchFamily="34" charset="0"/>
              <a:buChar char="•"/>
            </a:pPr>
            <a:endParaRPr lang="en-US" sz="1500" i="1" dirty="0">
              <a:solidFill>
                <a:schemeClr val="accent1">
                  <a:lumMod val="75000"/>
                </a:schemeClr>
              </a:solidFill>
              <a:effectLst>
                <a:outerShdw blurRad="38100" dist="38100" dir="2700000" algn="tl">
                  <a:srgbClr val="000000">
                    <a:alpha val="43137"/>
                  </a:srgbClr>
                </a:outerShdw>
              </a:effectLst>
              <a:latin typeface="Century Gothic" pitchFamily="34" charset="0"/>
            </a:endParaRPr>
          </a:p>
          <a:p>
            <a:pPr marL="285750" indent="-285750" algn="just">
              <a:buFont typeface="Arial" panose="020B0604020202020204" pitchFamily="34" charset="0"/>
              <a:buChar char="•"/>
            </a:pPr>
            <a:r>
              <a:rPr lang="it-IT" sz="1500" b="1" i="1" dirty="0">
                <a:solidFill>
                  <a:srgbClr val="9E0000"/>
                </a:solidFill>
                <a:effectLst>
                  <a:outerShdw blurRad="38100" dist="38100" dir="2700000" algn="tl">
                    <a:srgbClr val="000000">
                      <a:alpha val="43137"/>
                    </a:srgbClr>
                  </a:outerShdw>
                </a:effectLst>
                <a:latin typeface="Century Gothic" pitchFamily="34" charset="0"/>
              </a:rPr>
              <a:t>Random </a:t>
            </a:r>
            <a:r>
              <a:rPr lang="it-IT" sz="1500" b="1" i="1" dirty="0" err="1">
                <a:solidFill>
                  <a:srgbClr val="9E0000"/>
                </a:solidFill>
                <a:effectLst>
                  <a:outerShdw blurRad="38100" dist="38100" dir="2700000" algn="tl">
                    <a:srgbClr val="000000">
                      <a:alpha val="43137"/>
                    </a:srgbClr>
                  </a:outerShdw>
                </a:effectLst>
                <a:latin typeface="Century Gothic" pitchFamily="34" charset="0"/>
              </a:rPr>
              <a:t>counts</a:t>
            </a:r>
            <a:r>
              <a:rPr lang="it-IT" sz="1500" b="1" i="1" dirty="0">
                <a:solidFill>
                  <a:srgbClr val="9E0000"/>
                </a:solidFill>
                <a:effectLst>
                  <a:outerShdw blurRad="38100" dist="38100" dir="2700000" algn="tl">
                    <a:srgbClr val="000000">
                      <a:alpha val="43137"/>
                    </a:srgbClr>
                  </a:outerShdw>
                </a:effectLst>
                <a:latin typeface="Century Gothic" pitchFamily="34" charset="0"/>
              </a:rPr>
              <a:t> (RS) </a:t>
            </a:r>
            <a:r>
              <a:rPr lang="it-IT" sz="1500" i="1" dirty="0">
                <a:solidFill>
                  <a:schemeClr val="accent1">
                    <a:lumMod val="75000"/>
                  </a:schemeClr>
                </a:solidFill>
                <a:latin typeface="Century Gothic" pitchFamily="34" charset="0"/>
              </a:rPr>
              <a:t>in </a:t>
            </a:r>
            <a:r>
              <a:rPr lang="en-US" sz="1500" i="1" dirty="0">
                <a:solidFill>
                  <a:schemeClr val="accent1">
                    <a:lumMod val="75000"/>
                  </a:schemeClr>
                </a:solidFill>
                <a:latin typeface="Century Gothic" pitchFamily="34" charset="0"/>
              </a:rPr>
              <a:t>the </a:t>
            </a:r>
            <a:r>
              <a:rPr lang="en-US" sz="1500" i="1" dirty="0" err="1">
                <a:solidFill>
                  <a:schemeClr val="accent1">
                    <a:lumMod val="75000"/>
                  </a:schemeClr>
                </a:solidFill>
                <a:latin typeface="Century Gothic" pitchFamily="34" charset="0"/>
              </a:rPr>
              <a:t>sinogram</a:t>
            </a:r>
            <a:r>
              <a:rPr lang="en-US" sz="1500" i="1" dirty="0">
                <a:solidFill>
                  <a:schemeClr val="accent1">
                    <a:lumMod val="75000"/>
                  </a:schemeClr>
                </a:solidFill>
                <a:latin typeface="Century Gothic" pitchFamily="34" charset="0"/>
              </a:rPr>
              <a:t> was modelled as a Gaussian function having its maximum at the center of each projection, and extending to the tails, which are outside the source boundary;</a:t>
            </a:r>
          </a:p>
          <a:p>
            <a:pPr algn="just"/>
            <a:endParaRPr lang="en-US" sz="1500" i="1" dirty="0">
              <a:solidFill>
                <a:schemeClr val="accent1">
                  <a:lumMod val="75000"/>
                </a:schemeClr>
              </a:solidFill>
              <a:effectLst>
                <a:outerShdw blurRad="38100" dist="38100" dir="2700000" algn="tl">
                  <a:srgbClr val="000000">
                    <a:alpha val="43137"/>
                  </a:srgbClr>
                </a:outerShdw>
              </a:effectLst>
              <a:latin typeface="Century Gothic" pitchFamily="34" charset="0"/>
            </a:endParaRPr>
          </a:p>
          <a:p>
            <a:pPr marL="285750" indent="-285750" algn="just">
              <a:buFont typeface="Arial" panose="020B0604020202020204" pitchFamily="34" charset="0"/>
              <a:buChar char="•"/>
            </a:pPr>
            <a:endParaRPr lang="en-US" sz="1500" i="1" dirty="0">
              <a:solidFill>
                <a:schemeClr val="accent1">
                  <a:lumMod val="75000"/>
                </a:schemeClr>
              </a:solidFill>
              <a:effectLst>
                <a:outerShdw blurRad="38100" dist="38100" dir="2700000" algn="tl">
                  <a:srgbClr val="000000">
                    <a:alpha val="43137"/>
                  </a:srgbClr>
                </a:outerShdw>
              </a:effectLst>
              <a:latin typeface="Century Gothic" pitchFamily="34" charset="0"/>
            </a:endParaRPr>
          </a:p>
          <a:p>
            <a:pPr marL="285750" indent="-285750" algn="just">
              <a:buFont typeface="Arial" panose="020B0604020202020204" pitchFamily="34" charset="0"/>
              <a:buChar char="•"/>
            </a:pPr>
            <a:r>
              <a:rPr lang="it-IT" sz="1500" b="1" i="1" dirty="0" err="1">
                <a:solidFill>
                  <a:srgbClr val="9E0000"/>
                </a:solidFill>
                <a:effectLst>
                  <a:outerShdw blurRad="38100" dist="38100" dir="2700000" algn="tl">
                    <a:srgbClr val="000000">
                      <a:alpha val="43137"/>
                    </a:srgbClr>
                  </a:outerShdw>
                </a:effectLst>
                <a:latin typeface="Century Gothic" pitchFamily="34" charset="0"/>
              </a:rPr>
              <a:t>Gaussian</a:t>
            </a:r>
            <a:r>
              <a:rPr lang="it-IT" sz="1500" b="1" i="1" dirty="0">
                <a:solidFill>
                  <a:srgbClr val="9E0000"/>
                </a:solidFill>
                <a:effectLst>
                  <a:outerShdw blurRad="38100" dist="38100" dir="2700000" algn="tl">
                    <a:srgbClr val="000000">
                      <a:alpha val="43137"/>
                    </a:srgbClr>
                  </a:outerShdw>
                </a:effectLst>
                <a:latin typeface="Century Gothic" pitchFamily="34" charset="0"/>
              </a:rPr>
              <a:t> </a:t>
            </a:r>
            <a:r>
              <a:rPr lang="en-US" sz="1500" b="1" i="1" dirty="0">
                <a:solidFill>
                  <a:srgbClr val="9E0000"/>
                </a:solidFill>
                <a:effectLst>
                  <a:outerShdw blurRad="38100" dist="38100" dir="2700000" algn="tl">
                    <a:srgbClr val="000000">
                      <a:alpha val="43137"/>
                    </a:srgbClr>
                  </a:outerShdw>
                </a:effectLst>
                <a:latin typeface="Century Gothic" pitchFamily="34" charset="0"/>
              </a:rPr>
              <a:t>measurement noise </a:t>
            </a:r>
            <a:r>
              <a:rPr lang="en-US" sz="1500" i="1" dirty="0">
                <a:solidFill>
                  <a:schemeClr val="accent1">
                    <a:lumMod val="75000"/>
                  </a:schemeClr>
                </a:solidFill>
                <a:latin typeface="Century Gothic" pitchFamily="34" charset="0"/>
              </a:rPr>
              <a:t>values (GN) are the means of a Poisson events generator</a:t>
            </a:r>
            <a:endParaRPr lang="it-IT" sz="1500" i="1" dirty="0">
              <a:solidFill>
                <a:schemeClr val="accent1">
                  <a:lumMod val="75000"/>
                </a:schemeClr>
              </a:solidFill>
              <a:latin typeface="Century Gothic" pitchFamily="34" charset="0"/>
            </a:endParaRPr>
          </a:p>
        </p:txBody>
      </p:sp>
      <p:graphicFrame>
        <p:nvGraphicFramePr>
          <p:cNvPr id="3" name="Tabella 2"/>
          <p:cNvGraphicFramePr>
            <a:graphicFrameLocks noGrp="1"/>
          </p:cNvGraphicFramePr>
          <p:nvPr>
            <p:extLst>
              <p:ext uri="{D42A27DB-BD31-4B8C-83A1-F6EECF244321}">
                <p14:modId xmlns:p14="http://schemas.microsoft.com/office/powerpoint/2010/main" val="3869273609"/>
              </p:ext>
            </p:extLst>
          </p:nvPr>
        </p:nvGraphicFramePr>
        <p:xfrm>
          <a:off x="6516216" y="2459270"/>
          <a:ext cx="1967745" cy="1296520"/>
        </p:xfrm>
        <a:graphic>
          <a:graphicData uri="http://schemas.openxmlformats.org/drawingml/2006/table">
            <a:tbl>
              <a:tblPr firstRow="1" bandRow="1">
                <a:tableStyleId>{5C22544A-7EE6-4342-B048-85BDC9FD1C3A}</a:tableStyleId>
              </a:tblPr>
              <a:tblGrid>
                <a:gridCol w="655915">
                  <a:extLst>
                    <a:ext uri="{9D8B030D-6E8A-4147-A177-3AD203B41FA5}">
                      <a16:colId xmlns:a16="http://schemas.microsoft.com/office/drawing/2014/main" val="1124402081"/>
                    </a:ext>
                  </a:extLst>
                </a:gridCol>
                <a:gridCol w="655915">
                  <a:extLst>
                    <a:ext uri="{9D8B030D-6E8A-4147-A177-3AD203B41FA5}">
                      <a16:colId xmlns:a16="http://schemas.microsoft.com/office/drawing/2014/main" val="3969701794"/>
                    </a:ext>
                  </a:extLst>
                </a:gridCol>
                <a:gridCol w="655915">
                  <a:extLst>
                    <a:ext uri="{9D8B030D-6E8A-4147-A177-3AD203B41FA5}">
                      <a16:colId xmlns:a16="http://schemas.microsoft.com/office/drawing/2014/main" val="2353427964"/>
                    </a:ext>
                  </a:extLst>
                </a:gridCol>
              </a:tblGrid>
              <a:tr h="324130">
                <a:tc>
                  <a:txBody>
                    <a:bodyPr/>
                    <a:lstStyle/>
                    <a:p>
                      <a:pPr algn="ctr"/>
                      <a:endParaRPr lang="it-IT" sz="1500" b="1" dirty="0"/>
                    </a:p>
                  </a:txBody>
                  <a:tcPr anchor="ctr"/>
                </a:tc>
                <a:tc>
                  <a:txBody>
                    <a:bodyPr/>
                    <a:lstStyle/>
                    <a:p>
                      <a:pPr algn="ctr"/>
                      <a:r>
                        <a:rPr lang="it-IT" sz="1500" dirty="0" err="1"/>
                        <a:t>Min</a:t>
                      </a:r>
                      <a:endParaRPr lang="it-IT" sz="1500" dirty="0"/>
                    </a:p>
                  </a:txBody>
                  <a:tcPr anchor="ctr"/>
                </a:tc>
                <a:tc>
                  <a:txBody>
                    <a:bodyPr/>
                    <a:lstStyle/>
                    <a:p>
                      <a:pPr algn="ctr"/>
                      <a:r>
                        <a:rPr lang="it-IT" sz="1500" dirty="0"/>
                        <a:t>Max</a:t>
                      </a:r>
                    </a:p>
                  </a:txBody>
                  <a:tcPr anchor="ctr"/>
                </a:tc>
                <a:extLst>
                  <a:ext uri="{0D108BD9-81ED-4DB2-BD59-A6C34878D82A}">
                    <a16:rowId xmlns:a16="http://schemas.microsoft.com/office/drawing/2014/main" val="2860906465"/>
                  </a:ext>
                </a:extLst>
              </a:tr>
              <a:tr h="324130">
                <a:tc>
                  <a:txBody>
                    <a:bodyPr/>
                    <a:lstStyle/>
                    <a:p>
                      <a:pPr algn="ctr"/>
                      <a:r>
                        <a:rPr lang="it-IT" sz="1500" b="1" dirty="0"/>
                        <a:t>AC</a:t>
                      </a:r>
                    </a:p>
                  </a:txBody>
                  <a:tcPr anchor="ctr"/>
                </a:tc>
                <a:tc>
                  <a:txBody>
                    <a:bodyPr/>
                    <a:lstStyle/>
                    <a:p>
                      <a:pPr algn="ctr"/>
                      <a:r>
                        <a:rPr lang="it-IT" sz="1500" dirty="0"/>
                        <a:t>0%</a:t>
                      </a:r>
                    </a:p>
                  </a:txBody>
                  <a:tcPr anchor="ctr"/>
                </a:tc>
                <a:tc>
                  <a:txBody>
                    <a:bodyPr/>
                    <a:lstStyle/>
                    <a:p>
                      <a:pPr algn="ctr"/>
                      <a:r>
                        <a:rPr lang="it-IT" sz="1500" dirty="0"/>
                        <a:t>30%</a:t>
                      </a:r>
                    </a:p>
                  </a:txBody>
                  <a:tcPr anchor="ctr"/>
                </a:tc>
                <a:extLst>
                  <a:ext uri="{0D108BD9-81ED-4DB2-BD59-A6C34878D82A}">
                    <a16:rowId xmlns:a16="http://schemas.microsoft.com/office/drawing/2014/main" val="1651166680"/>
                  </a:ext>
                </a:extLst>
              </a:tr>
              <a:tr h="324130">
                <a:tc>
                  <a:txBody>
                    <a:bodyPr/>
                    <a:lstStyle/>
                    <a:p>
                      <a:pPr algn="ctr"/>
                      <a:r>
                        <a:rPr lang="it-IT" sz="1500" b="1" dirty="0"/>
                        <a:t>RS</a:t>
                      </a:r>
                    </a:p>
                  </a:txBody>
                  <a:tcPr anchor="ctr"/>
                </a:tc>
                <a:tc>
                  <a:txBody>
                    <a:bodyPr/>
                    <a:lstStyle/>
                    <a:p>
                      <a:pPr algn="ctr"/>
                      <a:r>
                        <a:rPr lang="it-IT" sz="1500" dirty="0"/>
                        <a:t>0%</a:t>
                      </a:r>
                    </a:p>
                  </a:txBody>
                  <a:tcPr anchor="ctr"/>
                </a:tc>
                <a:tc>
                  <a:txBody>
                    <a:bodyPr/>
                    <a:lstStyle/>
                    <a:p>
                      <a:pPr algn="ctr"/>
                      <a:r>
                        <a:rPr lang="it-IT" sz="1500" dirty="0"/>
                        <a:t>30%</a:t>
                      </a:r>
                    </a:p>
                  </a:txBody>
                  <a:tcPr anchor="ctr"/>
                </a:tc>
                <a:extLst>
                  <a:ext uri="{0D108BD9-81ED-4DB2-BD59-A6C34878D82A}">
                    <a16:rowId xmlns:a16="http://schemas.microsoft.com/office/drawing/2014/main" val="1869342467"/>
                  </a:ext>
                </a:extLst>
              </a:tr>
              <a:tr h="324130">
                <a:tc>
                  <a:txBody>
                    <a:bodyPr/>
                    <a:lstStyle/>
                    <a:p>
                      <a:pPr algn="ctr"/>
                      <a:r>
                        <a:rPr lang="it-IT" sz="1500" b="1" dirty="0"/>
                        <a:t>GN</a:t>
                      </a:r>
                    </a:p>
                  </a:txBody>
                  <a:tcPr anchor="ctr"/>
                </a:tc>
                <a:tc gridSpan="2">
                  <a:txBody>
                    <a:bodyPr/>
                    <a:lstStyle/>
                    <a:p>
                      <a:pPr algn="ctr"/>
                      <a:r>
                        <a:rPr lang="it-IT" sz="1500" dirty="0"/>
                        <a:t>2%</a:t>
                      </a:r>
                    </a:p>
                  </a:txBody>
                  <a:tcPr anchor="ctr"/>
                </a:tc>
                <a:tc hMerge="1">
                  <a:txBody>
                    <a:bodyPr/>
                    <a:lstStyle/>
                    <a:p>
                      <a:endParaRPr lang="it-IT" dirty="0"/>
                    </a:p>
                  </a:txBody>
                  <a:tcPr/>
                </a:tc>
                <a:extLst>
                  <a:ext uri="{0D108BD9-81ED-4DB2-BD59-A6C34878D82A}">
                    <a16:rowId xmlns:a16="http://schemas.microsoft.com/office/drawing/2014/main" val="1651080214"/>
                  </a:ext>
                </a:extLst>
              </a:tr>
            </a:tbl>
          </a:graphicData>
        </a:graphic>
      </p:graphicFrame>
      <p:sp>
        <p:nvSpPr>
          <p:cNvPr id="6" name="Callout con freccia in su 5"/>
          <p:cNvSpPr/>
          <p:nvPr/>
        </p:nvSpPr>
        <p:spPr>
          <a:xfrm>
            <a:off x="6588223" y="3827229"/>
            <a:ext cx="1895737" cy="1644422"/>
          </a:xfrm>
          <a:prstGeom prst="upArrowCallout">
            <a:avLst>
              <a:gd name="adj1" fmla="val 6687"/>
              <a:gd name="adj2" fmla="val 9754"/>
              <a:gd name="adj3" fmla="val 15329"/>
              <a:gd name="adj4" fmla="val 433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it-IT" sz="1100" b="1" dirty="0" err="1"/>
              <a:t>Mean</a:t>
            </a:r>
            <a:r>
              <a:rPr lang="it-IT" sz="1100" b="1" dirty="0"/>
              <a:t> </a:t>
            </a:r>
            <a:r>
              <a:rPr lang="it-IT" sz="1100" b="1" dirty="0" err="1"/>
              <a:t>value</a:t>
            </a:r>
            <a:r>
              <a:rPr lang="it-IT" sz="1100" b="1" dirty="0"/>
              <a:t> of </a:t>
            </a:r>
            <a:r>
              <a:rPr lang="it-IT" sz="1100" b="1" dirty="0" err="1"/>
              <a:t>each</a:t>
            </a:r>
            <a:r>
              <a:rPr lang="it-IT" sz="1100" b="1" dirty="0"/>
              <a:t> </a:t>
            </a:r>
            <a:r>
              <a:rPr lang="it-IT" sz="1100" b="1" dirty="0" err="1"/>
              <a:t>noise</a:t>
            </a:r>
            <a:r>
              <a:rPr lang="it-IT" sz="1100" b="1" dirty="0"/>
              <a:t> source </a:t>
            </a:r>
            <a:r>
              <a:rPr lang="it-IT" sz="1100" b="1" dirty="0" err="1"/>
              <a:t>as</a:t>
            </a:r>
            <a:r>
              <a:rPr lang="it-IT" sz="1100" b="1" dirty="0"/>
              <a:t> a % of </a:t>
            </a:r>
            <a:r>
              <a:rPr lang="it-IT" sz="1100" b="1" dirty="0" err="1"/>
              <a:t>max</a:t>
            </a:r>
            <a:r>
              <a:rPr lang="it-IT" sz="1100" b="1" dirty="0"/>
              <a:t> </a:t>
            </a:r>
            <a:r>
              <a:rPr lang="it-IT" sz="1100" b="1" dirty="0" err="1"/>
              <a:t>sinogram’s</a:t>
            </a:r>
            <a:r>
              <a:rPr lang="it-IT" sz="1100" b="1" dirty="0"/>
              <a:t> </a:t>
            </a:r>
            <a:r>
              <a:rPr lang="it-IT" sz="1100" b="1" dirty="0" err="1"/>
              <a:t>value</a:t>
            </a:r>
            <a:endParaRPr lang="it-IT" sz="1100" b="1" dirty="0"/>
          </a:p>
        </p:txBody>
      </p:sp>
    </p:spTree>
    <p:extLst>
      <p:ext uri="{BB962C8B-B14F-4D97-AF65-F5344CB8AC3E}">
        <p14:creationId xmlns:p14="http://schemas.microsoft.com/office/powerpoint/2010/main" val="78377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18</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646331"/>
          </a:xfrm>
          <a:prstGeom prst="rect">
            <a:avLst/>
          </a:prstGeom>
          <a:noFill/>
        </p:spPr>
        <p:txBody>
          <a:bodyPr wrap="square" rtlCol="0">
            <a:spAutoFit/>
          </a:bodyPr>
          <a:lstStyle/>
          <a:p>
            <a:r>
              <a:rPr lang="it-IT" sz="3600" b="1" dirty="0" err="1">
                <a:solidFill>
                  <a:srgbClr val="C00000"/>
                </a:solidFill>
                <a:latin typeface="Century Gothic" pitchFamily="34" charset="0"/>
              </a:rPr>
              <a:t>Results</a:t>
            </a:r>
            <a:endParaRPr lang="it-IT" sz="3600" b="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1206418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19</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Simulation</a:t>
            </a:r>
            <a:r>
              <a:rPr lang="it-IT" sz="2400" b="1" dirty="0">
                <a:solidFill>
                  <a:schemeClr val="bg1"/>
                </a:solidFill>
                <a:latin typeface="Century Gothic" pitchFamily="34" charset="0"/>
              </a:rPr>
              <a:t> 1 (T1)</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19" name="CasellaDiTesto 18"/>
          <p:cNvSpPr txBox="1"/>
          <p:nvPr/>
        </p:nvSpPr>
        <p:spPr>
          <a:xfrm>
            <a:off x="785787" y="1214426"/>
            <a:ext cx="7858180" cy="584775"/>
          </a:xfrm>
          <a:prstGeom prst="rect">
            <a:avLst/>
          </a:prstGeom>
          <a:noFill/>
        </p:spPr>
        <p:txBody>
          <a:bodyPr wrap="square" rtlCol="0">
            <a:spAutoFit/>
          </a:bodyPr>
          <a:lstStyle/>
          <a:p>
            <a:pPr algn="just"/>
            <a:r>
              <a:rPr lang="it-IT" sz="1600" b="1" dirty="0" err="1">
                <a:solidFill>
                  <a:schemeClr val="accent1">
                    <a:lumMod val="75000"/>
                  </a:schemeClr>
                </a:solidFill>
                <a:latin typeface="Century Gothic" pitchFamily="34" charset="0"/>
              </a:rPr>
              <a:t>Effect</a:t>
            </a:r>
            <a:r>
              <a:rPr lang="it-IT" sz="1600" b="1" dirty="0">
                <a:solidFill>
                  <a:schemeClr val="accent1">
                    <a:lumMod val="75000"/>
                  </a:schemeClr>
                </a:solidFill>
                <a:latin typeface="Century Gothic" pitchFamily="34" charset="0"/>
              </a:rPr>
              <a:t> of </a:t>
            </a:r>
            <a:r>
              <a:rPr lang="it-IT" sz="1600" b="1" dirty="0" err="1">
                <a:solidFill>
                  <a:srgbClr val="C00000"/>
                </a:solidFill>
                <a:latin typeface="Century Gothic" pitchFamily="34" charset="0"/>
              </a:rPr>
              <a:t>accidental</a:t>
            </a:r>
            <a:r>
              <a:rPr lang="it-IT" sz="1600" b="1" dirty="0">
                <a:solidFill>
                  <a:srgbClr val="C00000"/>
                </a:solidFill>
                <a:latin typeface="Century Gothic" pitchFamily="34" charset="0"/>
              </a:rPr>
              <a:t> </a:t>
            </a:r>
            <a:r>
              <a:rPr lang="it-IT" sz="1600" b="1" dirty="0" err="1">
                <a:solidFill>
                  <a:srgbClr val="C00000"/>
                </a:solidFill>
                <a:latin typeface="Century Gothic" pitchFamily="34" charset="0"/>
              </a:rPr>
              <a:t>scattering</a:t>
            </a:r>
            <a:r>
              <a:rPr lang="it-IT" sz="1600" b="1" dirty="0">
                <a:solidFill>
                  <a:srgbClr val="C00000"/>
                </a:solidFill>
                <a:latin typeface="Century Gothic" pitchFamily="34" charset="0"/>
              </a:rPr>
              <a:t> </a:t>
            </a:r>
            <a:r>
              <a:rPr lang="it-IT" sz="1600" b="1" dirty="0">
                <a:solidFill>
                  <a:srgbClr val="376092"/>
                </a:solidFill>
                <a:latin typeface="Century Gothic" pitchFamily="34" charset="0"/>
              </a:rPr>
              <a:t>and</a:t>
            </a:r>
            <a:r>
              <a:rPr lang="it-IT" sz="1600" b="1" dirty="0">
                <a:solidFill>
                  <a:srgbClr val="C00000"/>
                </a:solidFill>
                <a:latin typeface="Century Gothic" pitchFamily="34" charset="0"/>
              </a:rPr>
              <a:t> random </a:t>
            </a:r>
            <a:r>
              <a:rPr lang="it-IT" sz="1600" b="1" dirty="0" err="1">
                <a:solidFill>
                  <a:srgbClr val="C00000"/>
                </a:solidFill>
                <a:latin typeface="Century Gothic" pitchFamily="34" charset="0"/>
              </a:rPr>
              <a:t>counts</a:t>
            </a:r>
            <a:r>
              <a:rPr lang="it-IT" sz="1600" b="1" dirty="0">
                <a:solidFill>
                  <a:schemeClr val="accent1">
                    <a:lumMod val="75000"/>
                  </a:schemeClr>
                </a:solidFill>
                <a:latin typeface="Century Gothic" pitchFamily="34" charset="0"/>
              </a:rPr>
              <a:t> on </a:t>
            </a:r>
            <a:r>
              <a:rPr lang="it-IT" sz="1600" b="1" dirty="0" err="1">
                <a:solidFill>
                  <a:schemeClr val="accent1">
                    <a:lumMod val="75000"/>
                  </a:schemeClr>
                </a:solidFill>
                <a:latin typeface="Century Gothic" pitchFamily="34" charset="0"/>
              </a:rPr>
              <a:t>kinetic</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parameters</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estimation</a:t>
            </a:r>
            <a:r>
              <a:rPr lang="it-IT" sz="1600" b="1" dirty="0">
                <a:solidFill>
                  <a:schemeClr val="accent1">
                    <a:lumMod val="75000"/>
                  </a:schemeClr>
                </a:solidFill>
                <a:latin typeface="Century Gothic" pitchFamily="34" charset="0"/>
              </a:rPr>
              <a:t> for </a:t>
            </a:r>
            <a:r>
              <a:rPr lang="it-IT" sz="1600" b="1" dirty="0" err="1">
                <a:solidFill>
                  <a:schemeClr val="accent1">
                    <a:lumMod val="75000"/>
                  </a:schemeClr>
                </a:solidFill>
                <a:latin typeface="Century Gothic" pitchFamily="34" charset="0"/>
              </a:rPr>
              <a:t>both</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simulated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phantoms</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pic>
        <p:nvPicPr>
          <p:cNvPr id="2" name="Immagin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560" y="2708920"/>
            <a:ext cx="4029789" cy="2842981"/>
          </a:xfrm>
          <a:prstGeom prst="rect">
            <a:avLst/>
          </a:prstGeom>
        </p:spPr>
      </p:pic>
      <p:sp>
        <p:nvSpPr>
          <p:cNvPr id="6" name="CasellaDiTesto 5"/>
          <p:cNvSpPr txBox="1"/>
          <p:nvPr/>
        </p:nvSpPr>
        <p:spPr>
          <a:xfrm>
            <a:off x="1691680" y="5649167"/>
            <a:ext cx="2953907" cy="369332"/>
          </a:xfrm>
          <a:prstGeom prst="rect">
            <a:avLst/>
          </a:prstGeom>
          <a:noFill/>
        </p:spPr>
        <p:txBody>
          <a:bodyPr wrap="square" rtlCol="0">
            <a:spAutoFit/>
          </a:bodyPr>
          <a:lstStyle/>
          <a:p>
            <a:r>
              <a:rPr lang="it-IT" b="1" dirty="0" err="1">
                <a:effectLst>
                  <a:outerShdw blurRad="38100" dist="38100" dir="2700000" algn="tl">
                    <a:srgbClr val="000000">
                      <a:alpha val="43137"/>
                    </a:srgbClr>
                  </a:outerShdw>
                </a:effectLst>
              </a:rPr>
              <a:t>Accidental</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Scattering</a:t>
            </a:r>
            <a:endParaRPr lang="it-IT" b="1" dirty="0">
              <a:effectLst>
                <a:outerShdw blurRad="38100" dist="38100" dir="2700000" algn="tl">
                  <a:srgbClr val="000000">
                    <a:alpha val="43137"/>
                  </a:srgbClr>
                </a:outerShdw>
              </a:effectLst>
            </a:endParaRPr>
          </a:p>
        </p:txBody>
      </p:sp>
      <p:cxnSp>
        <p:nvCxnSpPr>
          <p:cNvPr id="8" name="Connettore diritto 7"/>
          <p:cNvCxnSpPr/>
          <p:nvPr/>
        </p:nvCxnSpPr>
        <p:spPr>
          <a:xfrm>
            <a:off x="4822034" y="2674251"/>
            <a:ext cx="0" cy="281830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744" y="1817399"/>
            <a:ext cx="2579238" cy="785417"/>
          </a:xfrm>
          <a:prstGeom prst="rect">
            <a:avLst/>
          </a:prstGeom>
        </p:spPr>
      </p:pic>
      <p:pic>
        <p:nvPicPr>
          <p:cNvPr id="21" name="Immagine 20"/>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8064" y="1715069"/>
            <a:ext cx="1653497" cy="866117"/>
          </a:xfrm>
          <a:prstGeom prst="rect">
            <a:avLst/>
          </a:prstGeom>
        </p:spPr>
      </p:pic>
      <p:sp>
        <p:nvSpPr>
          <p:cNvPr id="24" name="CasellaDiTesto 23"/>
          <p:cNvSpPr txBox="1"/>
          <p:nvPr/>
        </p:nvSpPr>
        <p:spPr>
          <a:xfrm>
            <a:off x="6039518" y="5660640"/>
            <a:ext cx="2060874" cy="369332"/>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Random </a:t>
            </a:r>
            <a:r>
              <a:rPr lang="it-IT" b="1" dirty="0" err="1">
                <a:effectLst>
                  <a:outerShdw blurRad="38100" dist="38100" dir="2700000" algn="tl">
                    <a:srgbClr val="000000">
                      <a:alpha val="43137"/>
                    </a:srgbClr>
                  </a:outerShdw>
                </a:effectLst>
              </a:rPr>
              <a:t>Counts</a:t>
            </a:r>
            <a:endParaRPr lang="it-IT" b="1" dirty="0">
              <a:effectLst>
                <a:outerShdw blurRad="38100" dist="38100" dir="2700000" algn="tl">
                  <a:srgbClr val="000000">
                    <a:alpha val="43137"/>
                  </a:srgbClr>
                </a:outerShdw>
              </a:effectLst>
            </a:endParaRPr>
          </a:p>
        </p:txBody>
      </p:sp>
      <p:pic>
        <p:nvPicPr>
          <p:cNvPr id="25" name="Immagin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8524" y="2708920"/>
            <a:ext cx="4003956" cy="2824757"/>
          </a:xfrm>
          <a:prstGeom prst="rect">
            <a:avLst/>
          </a:prstGeom>
        </p:spPr>
      </p:pic>
      <p:cxnSp>
        <p:nvCxnSpPr>
          <p:cNvPr id="26" name="Connettore 2 25"/>
          <p:cNvCxnSpPr/>
          <p:nvPr/>
        </p:nvCxnSpPr>
        <p:spPr>
          <a:xfrm>
            <a:off x="1763688" y="2996952"/>
            <a:ext cx="0" cy="43204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9" name="Connettore 2 28"/>
          <p:cNvCxnSpPr/>
          <p:nvPr/>
        </p:nvCxnSpPr>
        <p:spPr>
          <a:xfrm>
            <a:off x="6022031" y="2996952"/>
            <a:ext cx="0" cy="43204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27" name="Immagin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16000" y="4121298"/>
            <a:ext cx="271894" cy="271894"/>
          </a:xfrm>
          <a:prstGeom prst="rect">
            <a:avLst/>
          </a:prstGeom>
        </p:spPr>
      </p:pic>
      <p:pic>
        <p:nvPicPr>
          <p:cNvPr id="31" name="Immagin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66561" y="4121298"/>
            <a:ext cx="271894" cy="271894"/>
          </a:xfrm>
          <a:prstGeom prst="rect">
            <a:avLst/>
          </a:prstGeom>
        </p:spPr>
      </p:pic>
      <p:graphicFrame>
        <p:nvGraphicFramePr>
          <p:cNvPr id="3" name="Tabella 2"/>
          <p:cNvGraphicFramePr>
            <a:graphicFrameLocks noGrp="1"/>
          </p:cNvGraphicFramePr>
          <p:nvPr>
            <p:extLst>
              <p:ext uri="{D42A27DB-BD31-4B8C-83A1-F6EECF244321}">
                <p14:modId xmlns:p14="http://schemas.microsoft.com/office/powerpoint/2010/main" val="2601142050"/>
              </p:ext>
            </p:extLst>
          </p:nvPr>
        </p:nvGraphicFramePr>
        <p:xfrm>
          <a:off x="2222519" y="377761"/>
          <a:ext cx="2956704" cy="502268"/>
        </p:xfrm>
        <a:graphic>
          <a:graphicData uri="http://schemas.openxmlformats.org/drawingml/2006/table">
            <a:tbl>
              <a:tblPr firstRow="1" bandRow="1">
                <a:tableStyleId>{2D5ABB26-0587-4C30-8999-92F81FD0307C}</a:tableStyleId>
              </a:tblPr>
              <a:tblGrid>
                <a:gridCol w="739176">
                  <a:extLst>
                    <a:ext uri="{9D8B030D-6E8A-4147-A177-3AD203B41FA5}">
                      <a16:colId xmlns:a16="http://schemas.microsoft.com/office/drawing/2014/main" val="1673350648"/>
                    </a:ext>
                  </a:extLst>
                </a:gridCol>
                <a:gridCol w="739176">
                  <a:extLst>
                    <a:ext uri="{9D8B030D-6E8A-4147-A177-3AD203B41FA5}">
                      <a16:colId xmlns:a16="http://schemas.microsoft.com/office/drawing/2014/main" val="81087985"/>
                    </a:ext>
                  </a:extLst>
                </a:gridCol>
                <a:gridCol w="739176">
                  <a:extLst>
                    <a:ext uri="{9D8B030D-6E8A-4147-A177-3AD203B41FA5}">
                      <a16:colId xmlns:a16="http://schemas.microsoft.com/office/drawing/2014/main" val="1984409572"/>
                    </a:ext>
                  </a:extLst>
                </a:gridCol>
                <a:gridCol w="739176">
                  <a:extLst>
                    <a:ext uri="{9D8B030D-6E8A-4147-A177-3AD203B41FA5}">
                      <a16:colId xmlns:a16="http://schemas.microsoft.com/office/drawing/2014/main" val="3188934635"/>
                    </a:ext>
                  </a:extLst>
                </a:gridCol>
              </a:tblGrid>
              <a:tr h="251134">
                <a:tc>
                  <a:txBody>
                    <a:bodyPr/>
                    <a:lstStyle/>
                    <a:p>
                      <a:pPr algn="ctr"/>
                      <a:r>
                        <a:rPr lang="it-IT" sz="1000" b="1" dirty="0">
                          <a:solidFill>
                            <a:schemeClr val="bg1"/>
                          </a:solidFill>
                        </a:rPr>
                        <a:t>K1</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k4</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86350217"/>
                  </a:ext>
                </a:extLst>
              </a:tr>
              <a:tr h="251134">
                <a:tc>
                  <a:txBody>
                    <a:bodyPr/>
                    <a:lstStyle/>
                    <a:p>
                      <a:pPr algn="ctr"/>
                      <a:r>
                        <a:rPr lang="it-IT" sz="1000" dirty="0">
                          <a:solidFill>
                            <a:schemeClr val="bg1"/>
                          </a:solidFill>
                        </a:rPr>
                        <a:t>0,082</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0,055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0,085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0,002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648215707"/>
                  </a:ext>
                </a:extLst>
              </a:tr>
            </a:tbl>
          </a:graphicData>
        </a:graphic>
      </p:graphicFrame>
    </p:spTree>
    <p:extLst>
      <p:ext uri="{BB962C8B-B14F-4D97-AF65-F5344CB8AC3E}">
        <p14:creationId xmlns:p14="http://schemas.microsoft.com/office/powerpoint/2010/main" val="222304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Aim</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6" name="CasellaDiTesto 15"/>
          <p:cNvSpPr txBox="1"/>
          <p:nvPr/>
        </p:nvSpPr>
        <p:spPr>
          <a:xfrm>
            <a:off x="1187624" y="1484784"/>
            <a:ext cx="7272809" cy="4016484"/>
          </a:xfrm>
          <a:prstGeom prst="rect">
            <a:avLst/>
          </a:prstGeom>
          <a:noFill/>
        </p:spPr>
        <p:txBody>
          <a:bodyPr wrap="square" rtlCol="0">
            <a:spAutoFit/>
          </a:bodyPr>
          <a:lstStyle/>
          <a:p>
            <a:pPr algn="just"/>
            <a:r>
              <a:rPr lang="en-US" sz="1500" b="1" dirty="0">
                <a:solidFill>
                  <a:srgbClr val="C00000"/>
                </a:solidFill>
                <a:latin typeface="Century Gothic" pitchFamily="34" charset="0"/>
              </a:rPr>
              <a:t>Direct reconstruction methods </a:t>
            </a:r>
            <a:r>
              <a:rPr lang="en-US" sz="1500" b="1" dirty="0">
                <a:solidFill>
                  <a:schemeClr val="accent1">
                    <a:lumMod val="75000"/>
                  </a:schemeClr>
                </a:solidFill>
                <a:latin typeface="Century Gothic" pitchFamily="34" charset="0"/>
              </a:rPr>
              <a:t>are one of the most up-to-date topic in PET research and several different algorithms have been presented in the last few years. </a:t>
            </a:r>
          </a:p>
          <a:p>
            <a:pPr algn="just"/>
            <a:endParaRPr lang="it-IT" sz="1500" b="1" dirty="0">
              <a:solidFill>
                <a:schemeClr val="accent1">
                  <a:lumMod val="75000"/>
                </a:schemeClr>
              </a:solidFill>
              <a:latin typeface="Century Gothic" pitchFamily="34" charset="0"/>
            </a:endParaRPr>
          </a:p>
          <a:p>
            <a:pPr algn="just"/>
            <a:endParaRPr lang="en-US" sz="1500" b="1" dirty="0">
              <a:solidFill>
                <a:schemeClr val="accent1">
                  <a:lumMod val="75000"/>
                </a:schemeClr>
              </a:solidFill>
              <a:latin typeface="Century Gothic" pitchFamily="34" charset="0"/>
            </a:endParaRPr>
          </a:p>
          <a:p>
            <a:pPr algn="just"/>
            <a:r>
              <a:rPr lang="en-US" sz="1500" b="1" dirty="0">
                <a:solidFill>
                  <a:schemeClr val="accent1">
                    <a:lumMod val="75000"/>
                  </a:schemeClr>
                </a:solidFill>
                <a:latin typeface="Century Gothic" pitchFamily="34" charset="0"/>
              </a:rPr>
              <a:t>However, </a:t>
            </a:r>
            <a:r>
              <a:rPr lang="en-US" sz="1500" b="1" dirty="0">
                <a:solidFill>
                  <a:srgbClr val="C00000"/>
                </a:solidFill>
                <a:latin typeface="Century Gothic" pitchFamily="34" charset="0"/>
              </a:rPr>
              <a:t>no studies have been performed so far about the evaluation of the performance of this new class of direct reconstruction algorithms when noisy data are considered</a:t>
            </a:r>
            <a:r>
              <a:rPr lang="en-US" sz="1500" b="1" dirty="0">
                <a:solidFill>
                  <a:schemeClr val="accent1">
                    <a:lumMod val="75000"/>
                  </a:schemeClr>
                </a:solidFill>
                <a:latin typeface="Century Gothic" pitchFamily="34" charset="0"/>
              </a:rPr>
              <a:t>. In fact, it is well known that the presence of noise sources compromises the estimation of the emission density when ML reconstruction algorithms are used.</a:t>
            </a:r>
          </a:p>
          <a:p>
            <a:pPr algn="just"/>
            <a:endParaRPr lang="it-IT" sz="1500" b="1" dirty="0">
              <a:solidFill>
                <a:schemeClr val="accent1">
                  <a:lumMod val="75000"/>
                </a:schemeClr>
              </a:solidFill>
              <a:latin typeface="Century Gothic" pitchFamily="34" charset="0"/>
            </a:endParaRPr>
          </a:p>
          <a:p>
            <a:pPr algn="just"/>
            <a:endParaRPr lang="en-US" sz="1500" b="1" dirty="0">
              <a:solidFill>
                <a:schemeClr val="accent1">
                  <a:lumMod val="75000"/>
                </a:schemeClr>
              </a:solidFill>
              <a:latin typeface="Century Gothic" pitchFamily="34" charset="0"/>
            </a:endParaRPr>
          </a:p>
          <a:p>
            <a:pPr algn="just"/>
            <a:r>
              <a:rPr lang="en-US" sz="1500" b="1" dirty="0">
                <a:solidFill>
                  <a:schemeClr val="accent1">
                    <a:lumMod val="75000"/>
                  </a:schemeClr>
                </a:solidFill>
                <a:latin typeface="Century Gothic" pitchFamily="34" charset="0"/>
              </a:rPr>
              <a:t>In the present work we study the behavior of a particular direct reconstruction algorithm, starting from dynamic PET data with different noise degrees. Such evaluation is performed by </a:t>
            </a:r>
            <a:r>
              <a:rPr lang="en-US" sz="1500" b="1" dirty="0">
                <a:solidFill>
                  <a:srgbClr val="C00000"/>
                </a:solidFill>
                <a:latin typeface="Century Gothic" pitchFamily="34" charset="0"/>
              </a:rPr>
              <a:t>simulating realistic PET measured data, adding the effects of different noise sources</a:t>
            </a:r>
            <a:r>
              <a:rPr lang="en-US" sz="1500" b="1" dirty="0">
                <a:solidFill>
                  <a:schemeClr val="accent1">
                    <a:lumMod val="75000"/>
                  </a:schemeClr>
                </a:solidFill>
                <a:latin typeface="Century Gothic" pitchFamily="34" charset="0"/>
              </a:rPr>
              <a:t> and analyzing them with new approach.</a:t>
            </a:r>
            <a:endParaRPr lang="it-IT" sz="1500" b="1" dirty="0">
              <a:solidFill>
                <a:schemeClr val="accent1">
                  <a:lumMod val="75000"/>
                </a:schemeClr>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15374827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20</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Simulation</a:t>
            </a:r>
            <a:r>
              <a:rPr lang="it-IT" sz="2400" b="1" dirty="0">
                <a:solidFill>
                  <a:schemeClr val="bg1"/>
                </a:solidFill>
                <a:latin typeface="Century Gothic" pitchFamily="34" charset="0"/>
              </a:rPr>
              <a:t> 2 (T2)</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cxnSp>
        <p:nvCxnSpPr>
          <p:cNvPr id="8" name="Connettore diritto 7"/>
          <p:cNvCxnSpPr/>
          <p:nvPr/>
        </p:nvCxnSpPr>
        <p:spPr>
          <a:xfrm>
            <a:off x="4822034" y="2692475"/>
            <a:ext cx="0" cy="280007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6" name="CasellaDiTesto 25"/>
          <p:cNvSpPr txBox="1"/>
          <p:nvPr/>
        </p:nvSpPr>
        <p:spPr>
          <a:xfrm>
            <a:off x="1691680" y="5649167"/>
            <a:ext cx="2953907" cy="369332"/>
          </a:xfrm>
          <a:prstGeom prst="rect">
            <a:avLst/>
          </a:prstGeom>
          <a:noFill/>
        </p:spPr>
        <p:txBody>
          <a:bodyPr wrap="square" rtlCol="0">
            <a:spAutoFit/>
          </a:bodyPr>
          <a:lstStyle/>
          <a:p>
            <a:r>
              <a:rPr lang="it-IT" b="1" dirty="0" err="1">
                <a:effectLst>
                  <a:outerShdw blurRad="38100" dist="38100" dir="2700000" algn="tl">
                    <a:srgbClr val="000000">
                      <a:alpha val="43137"/>
                    </a:srgbClr>
                  </a:outerShdw>
                </a:effectLst>
              </a:rPr>
              <a:t>Accidental</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Scattering</a:t>
            </a:r>
            <a:endParaRPr lang="it-IT" b="1" dirty="0">
              <a:effectLst>
                <a:outerShdw blurRad="38100" dist="38100" dir="2700000" algn="tl">
                  <a:srgbClr val="000000">
                    <a:alpha val="43137"/>
                  </a:srgbClr>
                </a:outerShdw>
              </a:effectLst>
            </a:endParaRPr>
          </a:p>
        </p:txBody>
      </p:sp>
      <p:pic>
        <p:nvPicPr>
          <p:cNvPr id="16" name="Immagin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88524" y="2692475"/>
            <a:ext cx="4003956" cy="2824757"/>
          </a:xfrm>
          <a:prstGeom prst="rect">
            <a:avLst/>
          </a:prstGeom>
        </p:spPr>
      </p:pic>
      <p:pic>
        <p:nvPicPr>
          <p:cNvPr id="22" name="Immagine 21"/>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67744" y="1817399"/>
            <a:ext cx="2579238" cy="785417"/>
          </a:xfrm>
          <a:prstGeom prst="rect">
            <a:avLst/>
          </a:prstGeom>
        </p:spPr>
      </p:pic>
      <p:pic>
        <p:nvPicPr>
          <p:cNvPr id="23" name="Immagine 22"/>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48064" y="1715069"/>
            <a:ext cx="1653497" cy="866117"/>
          </a:xfrm>
          <a:prstGeom prst="rect">
            <a:avLst/>
          </a:prstGeom>
        </p:spPr>
      </p:pic>
      <p:pic>
        <p:nvPicPr>
          <p:cNvPr id="24" name="Immagin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910" y="2692475"/>
            <a:ext cx="4029789" cy="2842981"/>
          </a:xfrm>
          <a:prstGeom prst="rect">
            <a:avLst/>
          </a:prstGeom>
        </p:spPr>
      </p:pic>
      <p:sp>
        <p:nvSpPr>
          <p:cNvPr id="27" name="CasellaDiTesto 26"/>
          <p:cNvSpPr txBox="1"/>
          <p:nvPr/>
        </p:nvSpPr>
        <p:spPr>
          <a:xfrm>
            <a:off x="6039518" y="5660640"/>
            <a:ext cx="2060874" cy="369332"/>
          </a:xfrm>
          <a:prstGeom prst="rect">
            <a:avLst/>
          </a:prstGeom>
          <a:noFill/>
        </p:spPr>
        <p:txBody>
          <a:bodyPr wrap="square" rtlCol="0">
            <a:spAutoFit/>
          </a:bodyPr>
          <a:lstStyle/>
          <a:p>
            <a:r>
              <a:rPr lang="it-IT" b="1" dirty="0">
                <a:effectLst>
                  <a:outerShdw blurRad="38100" dist="38100" dir="2700000" algn="tl">
                    <a:srgbClr val="000000">
                      <a:alpha val="43137"/>
                    </a:srgbClr>
                  </a:outerShdw>
                </a:effectLst>
              </a:rPr>
              <a:t>Random </a:t>
            </a:r>
            <a:r>
              <a:rPr lang="it-IT" b="1" dirty="0" err="1">
                <a:effectLst>
                  <a:outerShdw blurRad="38100" dist="38100" dir="2700000" algn="tl">
                    <a:srgbClr val="000000">
                      <a:alpha val="43137"/>
                    </a:srgbClr>
                  </a:outerShdw>
                </a:effectLst>
              </a:rPr>
              <a:t>Counts</a:t>
            </a:r>
            <a:endParaRPr lang="it-IT" b="1" dirty="0">
              <a:effectLst>
                <a:outerShdw blurRad="38100" dist="38100" dir="2700000" algn="tl">
                  <a:srgbClr val="000000">
                    <a:alpha val="43137"/>
                  </a:srgbClr>
                </a:outerShdw>
              </a:effectLst>
            </a:endParaRPr>
          </a:p>
        </p:txBody>
      </p:sp>
      <p:sp>
        <p:nvSpPr>
          <p:cNvPr id="28" name="CasellaDiTesto 27"/>
          <p:cNvSpPr txBox="1"/>
          <p:nvPr/>
        </p:nvSpPr>
        <p:spPr>
          <a:xfrm>
            <a:off x="785787" y="1214426"/>
            <a:ext cx="7858180" cy="584775"/>
          </a:xfrm>
          <a:prstGeom prst="rect">
            <a:avLst/>
          </a:prstGeom>
          <a:noFill/>
        </p:spPr>
        <p:txBody>
          <a:bodyPr wrap="square" rtlCol="0">
            <a:spAutoFit/>
          </a:bodyPr>
          <a:lstStyle/>
          <a:p>
            <a:pPr algn="just"/>
            <a:r>
              <a:rPr lang="it-IT" sz="1600" b="1" dirty="0" err="1">
                <a:solidFill>
                  <a:schemeClr val="accent1">
                    <a:lumMod val="75000"/>
                  </a:schemeClr>
                </a:solidFill>
                <a:latin typeface="Century Gothic" pitchFamily="34" charset="0"/>
              </a:rPr>
              <a:t>Effect</a:t>
            </a:r>
            <a:r>
              <a:rPr lang="it-IT" sz="1600" b="1" dirty="0">
                <a:solidFill>
                  <a:schemeClr val="accent1">
                    <a:lumMod val="75000"/>
                  </a:schemeClr>
                </a:solidFill>
                <a:latin typeface="Century Gothic" pitchFamily="34" charset="0"/>
              </a:rPr>
              <a:t> of </a:t>
            </a:r>
            <a:r>
              <a:rPr lang="it-IT" sz="1600" b="1" dirty="0" err="1">
                <a:solidFill>
                  <a:srgbClr val="C00000"/>
                </a:solidFill>
                <a:latin typeface="Century Gothic" pitchFamily="34" charset="0"/>
              </a:rPr>
              <a:t>accidental</a:t>
            </a:r>
            <a:r>
              <a:rPr lang="it-IT" sz="1600" b="1" dirty="0">
                <a:solidFill>
                  <a:srgbClr val="C00000"/>
                </a:solidFill>
                <a:latin typeface="Century Gothic" pitchFamily="34" charset="0"/>
              </a:rPr>
              <a:t> </a:t>
            </a:r>
            <a:r>
              <a:rPr lang="it-IT" sz="1600" b="1" dirty="0" err="1">
                <a:solidFill>
                  <a:srgbClr val="C00000"/>
                </a:solidFill>
                <a:latin typeface="Century Gothic" pitchFamily="34" charset="0"/>
              </a:rPr>
              <a:t>scattering</a:t>
            </a:r>
            <a:r>
              <a:rPr lang="it-IT" sz="1600" b="1" dirty="0">
                <a:solidFill>
                  <a:srgbClr val="C00000"/>
                </a:solidFill>
                <a:latin typeface="Century Gothic" pitchFamily="34" charset="0"/>
              </a:rPr>
              <a:t> </a:t>
            </a:r>
            <a:r>
              <a:rPr lang="it-IT" sz="1600" b="1" dirty="0">
                <a:solidFill>
                  <a:srgbClr val="376092"/>
                </a:solidFill>
                <a:latin typeface="Century Gothic" pitchFamily="34" charset="0"/>
              </a:rPr>
              <a:t>and</a:t>
            </a:r>
            <a:r>
              <a:rPr lang="it-IT" sz="1600" b="1" dirty="0">
                <a:solidFill>
                  <a:srgbClr val="C00000"/>
                </a:solidFill>
                <a:latin typeface="Century Gothic" pitchFamily="34" charset="0"/>
              </a:rPr>
              <a:t> random </a:t>
            </a:r>
            <a:r>
              <a:rPr lang="it-IT" sz="1600" b="1" dirty="0" err="1">
                <a:solidFill>
                  <a:srgbClr val="C00000"/>
                </a:solidFill>
                <a:latin typeface="Century Gothic" pitchFamily="34" charset="0"/>
              </a:rPr>
              <a:t>counts</a:t>
            </a:r>
            <a:r>
              <a:rPr lang="it-IT" sz="1600" b="1" dirty="0">
                <a:solidFill>
                  <a:schemeClr val="accent1">
                    <a:lumMod val="75000"/>
                  </a:schemeClr>
                </a:solidFill>
                <a:latin typeface="Century Gothic" pitchFamily="34" charset="0"/>
              </a:rPr>
              <a:t> on </a:t>
            </a:r>
            <a:r>
              <a:rPr lang="it-IT" sz="1600" b="1" dirty="0" err="1">
                <a:solidFill>
                  <a:schemeClr val="accent1">
                    <a:lumMod val="75000"/>
                  </a:schemeClr>
                </a:solidFill>
                <a:latin typeface="Century Gothic" pitchFamily="34" charset="0"/>
              </a:rPr>
              <a:t>kinetic</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parameters</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estimation</a:t>
            </a:r>
            <a:r>
              <a:rPr lang="it-IT" sz="1600" b="1" dirty="0">
                <a:solidFill>
                  <a:schemeClr val="accent1">
                    <a:lumMod val="75000"/>
                  </a:schemeClr>
                </a:solidFill>
                <a:latin typeface="Century Gothic" pitchFamily="34" charset="0"/>
              </a:rPr>
              <a:t> for </a:t>
            </a:r>
            <a:r>
              <a:rPr lang="it-IT" sz="1600" b="1" dirty="0" err="1">
                <a:solidFill>
                  <a:schemeClr val="accent1">
                    <a:lumMod val="75000"/>
                  </a:schemeClr>
                </a:solidFill>
                <a:latin typeface="Century Gothic" pitchFamily="34" charset="0"/>
              </a:rPr>
              <a:t>both</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simulated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phantoms</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sp>
        <p:nvSpPr>
          <p:cNvPr id="2" name="Rettangolo arrotondato 1"/>
          <p:cNvSpPr/>
          <p:nvPr/>
        </p:nvSpPr>
        <p:spPr>
          <a:xfrm>
            <a:off x="5148063" y="1626524"/>
            <a:ext cx="3168353" cy="952278"/>
          </a:xfrm>
          <a:prstGeom prst="roundRect">
            <a:avLst/>
          </a:prstGeom>
          <a:solidFill>
            <a:srgbClr val="FFCC00"/>
          </a:solidFill>
          <a:ln w="38100">
            <a:solidFill>
              <a:srgbClr val="3760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25" name="Tabella 24"/>
          <p:cNvGraphicFramePr>
            <a:graphicFrameLocks noGrp="1"/>
          </p:cNvGraphicFramePr>
          <p:nvPr>
            <p:extLst>
              <p:ext uri="{D42A27DB-BD31-4B8C-83A1-F6EECF244321}">
                <p14:modId xmlns:p14="http://schemas.microsoft.com/office/powerpoint/2010/main" val="1927125053"/>
              </p:ext>
            </p:extLst>
          </p:nvPr>
        </p:nvGraphicFramePr>
        <p:xfrm>
          <a:off x="5284960" y="1736903"/>
          <a:ext cx="2887440" cy="731520"/>
        </p:xfrm>
        <a:graphic>
          <a:graphicData uri="http://schemas.openxmlformats.org/drawingml/2006/table">
            <a:tbl>
              <a:tblPr firstRow="1" bandRow="1">
                <a:tableStyleId>{5C22544A-7EE6-4342-B048-85BDC9FD1C3A}</a:tableStyleId>
              </a:tblPr>
              <a:tblGrid>
                <a:gridCol w="577488">
                  <a:extLst>
                    <a:ext uri="{9D8B030D-6E8A-4147-A177-3AD203B41FA5}">
                      <a16:colId xmlns:a16="http://schemas.microsoft.com/office/drawing/2014/main" val="1611231098"/>
                    </a:ext>
                  </a:extLst>
                </a:gridCol>
                <a:gridCol w="577488">
                  <a:extLst>
                    <a:ext uri="{9D8B030D-6E8A-4147-A177-3AD203B41FA5}">
                      <a16:colId xmlns:a16="http://schemas.microsoft.com/office/drawing/2014/main" val="2735895525"/>
                    </a:ext>
                  </a:extLst>
                </a:gridCol>
                <a:gridCol w="577488">
                  <a:extLst>
                    <a:ext uri="{9D8B030D-6E8A-4147-A177-3AD203B41FA5}">
                      <a16:colId xmlns:a16="http://schemas.microsoft.com/office/drawing/2014/main" val="2041410350"/>
                    </a:ext>
                  </a:extLst>
                </a:gridCol>
                <a:gridCol w="577488">
                  <a:extLst>
                    <a:ext uri="{9D8B030D-6E8A-4147-A177-3AD203B41FA5}">
                      <a16:colId xmlns:a16="http://schemas.microsoft.com/office/drawing/2014/main" val="1946612017"/>
                    </a:ext>
                  </a:extLst>
                </a:gridCol>
                <a:gridCol w="577488">
                  <a:extLst>
                    <a:ext uri="{9D8B030D-6E8A-4147-A177-3AD203B41FA5}">
                      <a16:colId xmlns:a16="http://schemas.microsoft.com/office/drawing/2014/main" val="1995818500"/>
                    </a:ext>
                  </a:extLst>
                </a:gridCol>
              </a:tblGrid>
              <a:tr h="221328">
                <a:tc>
                  <a:txBody>
                    <a:bodyPr/>
                    <a:lstStyle/>
                    <a:p>
                      <a:pPr algn="ctr"/>
                      <a:endParaRPr lang="it-IT" sz="10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1" dirty="0"/>
                        <a:t>K1</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1" dirty="0"/>
                        <a:t>k2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1" dirty="0"/>
                        <a:t>k3</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000" b="1" dirty="0"/>
                        <a:t>k4</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7223740"/>
                  </a:ext>
                </a:extLst>
              </a:tr>
              <a:tr h="221328">
                <a:tc>
                  <a:txBody>
                    <a:bodyPr/>
                    <a:lstStyle/>
                    <a:p>
                      <a:pPr algn="ctr"/>
                      <a:r>
                        <a:rPr lang="it-IT" sz="1000" b="1" dirty="0"/>
                        <a:t>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it-IT" sz="1000" dirty="0"/>
                        <a:t>0,082</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it-IT" sz="1000" dirty="0"/>
                        <a:t>0,055</a:t>
                      </a:r>
                    </a:p>
                  </a:txBody>
                  <a:tcPr anchor="ctr">
                    <a:lnT w="12700" cap="flat" cmpd="sng" algn="ctr">
                      <a:solidFill>
                        <a:schemeClr val="tx1"/>
                      </a:solidFill>
                      <a:prstDash val="solid"/>
                      <a:round/>
                      <a:headEnd type="none" w="med" len="med"/>
                      <a:tailEnd type="none" w="med" len="med"/>
                    </a:lnT>
                  </a:tcPr>
                </a:tc>
                <a:tc>
                  <a:txBody>
                    <a:bodyPr/>
                    <a:lstStyle/>
                    <a:p>
                      <a:pPr algn="ctr"/>
                      <a:r>
                        <a:rPr lang="it-IT" sz="1000" dirty="0"/>
                        <a:t>0,085</a:t>
                      </a:r>
                    </a:p>
                  </a:txBody>
                  <a:tcPr anchor="ctr">
                    <a:lnT w="12700" cap="flat" cmpd="sng" algn="ctr">
                      <a:solidFill>
                        <a:schemeClr val="tx1"/>
                      </a:solidFill>
                      <a:prstDash val="solid"/>
                      <a:round/>
                      <a:headEnd type="none" w="med" len="med"/>
                      <a:tailEnd type="none" w="med" len="med"/>
                    </a:lnT>
                  </a:tcPr>
                </a:tc>
                <a:tc>
                  <a:txBody>
                    <a:bodyPr/>
                    <a:lstStyle/>
                    <a:p>
                      <a:pPr algn="ctr"/>
                      <a:r>
                        <a:rPr lang="it-IT" sz="1000" dirty="0"/>
                        <a:t>0,002</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66409460"/>
                  </a:ext>
                </a:extLst>
              </a:tr>
              <a:tr h="221328">
                <a:tc>
                  <a:txBody>
                    <a:bodyPr/>
                    <a:lstStyle/>
                    <a:p>
                      <a:pPr algn="ctr"/>
                      <a:r>
                        <a:rPr lang="it-IT" sz="1000" b="1" dirty="0"/>
                        <a:t>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it-IT" sz="1000" dirty="0"/>
                        <a:t>0,426</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it-IT" sz="1000" dirty="0"/>
                        <a:t>0,660</a:t>
                      </a:r>
                    </a:p>
                  </a:txBody>
                  <a:tcPr anchor="ctr">
                    <a:lnB w="12700" cap="flat" cmpd="sng" algn="ctr">
                      <a:solidFill>
                        <a:schemeClr val="tx1"/>
                      </a:solidFill>
                      <a:prstDash val="solid"/>
                      <a:round/>
                      <a:headEnd type="none" w="med" len="med"/>
                      <a:tailEnd type="none" w="med" len="med"/>
                    </a:lnB>
                  </a:tcPr>
                </a:tc>
                <a:tc>
                  <a:txBody>
                    <a:bodyPr/>
                    <a:lstStyle/>
                    <a:p>
                      <a:pPr algn="ctr"/>
                      <a:r>
                        <a:rPr lang="it-IT" sz="1000" dirty="0"/>
                        <a:t>0,010</a:t>
                      </a:r>
                    </a:p>
                  </a:txBody>
                  <a:tcPr anchor="ctr">
                    <a:lnB w="12700" cap="flat" cmpd="sng" algn="ctr">
                      <a:solidFill>
                        <a:schemeClr val="tx1"/>
                      </a:solidFill>
                      <a:prstDash val="solid"/>
                      <a:round/>
                      <a:headEnd type="none" w="med" len="med"/>
                      <a:tailEnd type="none" w="med" len="med"/>
                    </a:lnB>
                  </a:tcPr>
                </a:tc>
                <a:tc>
                  <a:txBody>
                    <a:bodyPr/>
                    <a:lstStyle/>
                    <a:p>
                      <a:pPr algn="ctr"/>
                      <a:r>
                        <a:rPr lang="it-IT" sz="1000" dirty="0"/>
                        <a:t>0,022</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8818778"/>
                  </a:ext>
                </a:extLst>
              </a:tr>
            </a:tbl>
          </a:graphicData>
        </a:graphic>
      </p:graphicFrame>
      <p:graphicFrame>
        <p:nvGraphicFramePr>
          <p:cNvPr id="29" name="Tabella 28"/>
          <p:cNvGraphicFramePr>
            <a:graphicFrameLocks noGrp="1"/>
          </p:cNvGraphicFramePr>
          <p:nvPr>
            <p:extLst>
              <p:ext uri="{D42A27DB-BD31-4B8C-83A1-F6EECF244321}">
                <p14:modId xmlns:p14="http://schemas.microsoft.com/office/powerpoint/2010/main" val="2143835858"/>
              </p:ext>
            </p:extLst>
          </p:nvPr>
        </p:nvGraphicFramePr>
        <p:xfrm>
          <a:off x="2222519" y="377761"/>
          <a:ext cx="2956704" cy="502268"/>
        </p:xfrm>
        <a:graphic>
          <a:graphicData uri="http://schemas.openxmlformats.org/drawingml/2006/table">
            <a:tbl>
              <a:tblPr firstRow="1" bandRow="1">
                <a:tableStyleId>{2D5ABB26-0587-4C30-8999-92F81FD0307C}</a:tableStyleId>
              </a:tblPr>
              <a:tblGrid>
                <a:gridCol w="739176">
                  <a:extLst>
                    <a:ext uri="{9D8B030D-6E8A-4147-A177-3AD203B41FA5}">
                      <a16:colId xmlns:a16="http://schemas.microsoft.com/office/drawing/2014/main" val="1673350648"/>
                    </a:ext>
                  </a:extLst>
                </a:gridCol>
                <a:gridCol w="739176">
                  <a:extLst>
                    <a:ext uri="{9D8B030D-6E8A-4147-A177-3AD203B41FA5}">
                      <a16:colId xmlns:a16="http://schemas.microsoft.com/office/drawing/2014/main" val="81087985"/>
                    </a:ext>
                  </a:extLst>
                </a:gridCol>
                <a:gridCol w="739176">
                  <a:extLst>
                    <a:ext uri="{9D8B030D-6E8A-4147-A177-3AD203B41FA5}">
                      <a16:colId xmlns:a16="http://schemas.microsoft.com/office/drawing/2014/main" val="1984409572"/>
                    </a:ext>
                  </a:extLst>
                </a:gridCol>
                <a:gridCol w="739176">
                  <a:extLst>
                    <a:ext uri="{9D8B030D-6E8A-4147-A177-3AD203B41FA5}">
                      <a16:colId xmlns:a16="http://schemas.microsoft.com/office/drawing/2014/main" val="3188934635"/>
                    </a:ext>
                  </a:extLst>
                </a:gridCol>
              </a:tblGrid>
              <a:tr h="251134">
                <a:tc>
                  <a:txBody>
                    <a:bodyPr/>
                    <a:lstStyle/>
                    <a:p>
                      <a:pPr algn="ctr"/>
                      <a:r>
                        <a:rPr lang="it-IT" sz="1000" b="1" dirty="0">
                          <a:solidFill>
                            <a:schemeClr val="bg1"/>
                          </a:solidFill>
                        </a:rPr>
                        <a:t>K1</a:t>
                      </a: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it-IT" sz="1000" b="1" dirty="0">
                          <a:solidFill>
                            <a:schemeClr val="bg1"/>
                          </a:solidFill>
                        </a:rPr>
                        <a:t>k4</a:t>
                      </a: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86350217"/>
                  </a:ext>
                </a:extLst>
              </a:tr>
              <a:tr h="251134">
                <a:tc>
                  <a:txBody>
                    <a:bodyPr/>
                    <a:lstStyle/>
                    <a:p>
                      <a:pPr algn="ctr"/>
                      <a:r>
                        <a:rPr lang="it-IT" sz="1000" dirty="0">
                          <a:solidFill>
                            <a:schemeClr val="bg1"/>
                          </a:solidFill>
                        </a:rPr>
                        <a:t>0,426</a:t>
                      </a: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0,660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0,010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it-IT" sz="1000" dirty="0">
                          <a:solidFill>
                            <a:schemeClr val="bg1"/>
                          </a:solidFill>
                        </a:rPr>
                        <a:t>0,022</a:t>
                      </a: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648215707"/>
                  </a:ext>
                </a:extLst>
              </a:tr>
            </a:tbl>
          </a:graphicData>
        </a:graphic>
      </p:graphicFrame>
    </p:spTree>
    <p:extLst>
      <p:ext uri="{BB962C8B-B14F-4D97-AF65-F5344CB8AC3E}">
        <p14:creationId xmlns:p14="http://schemas.microsoft.com/office/powerpoint/2010/main" val="111935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21</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Dynamic</a:t>
            </a:r>
            <a:r>
              <a:rPr lang="it-IT" sz="2400" b="1" dirty="0">
                <a:solidFill>
                  <a:schemeClr val="bg1"/>
                </a:solidFill>
                <a:latin typeface="Century Gothic" pitchFamily="34" charset="0"/>
              </a:rPr>
              <a:t> images </a:t>
            </a:r>
            <a:r>
              <a:rPr lang="it-IT" sz="2400" b="1" dirty="0" err="1">
                <a:solidFill>
                  <a:schemeClr val="bg1"/>
                </a:solidFill>
                <a:latin typeface="Century Gothic" pitchFamily="34" charset="0"/>
              </a:rPr>
              <a:t>error</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6" name="Immagine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43241" y="1261642"/>
            <a:ext cx="3432807" cy="860283"/>
          </a:xfrm>
          <a:prstGeom prst="rect">
            <a:avLst/>
          </a:prstGeom>
        </p:spPr>
      </p:pic>
      <p:sp>
        <p:nvSpPr>
          <p:cNvPr id="20" name="CasellaDiTesto 19"/>
          <p:cNvSpPr txBox="1"/>
          <p:nvPr/>
        </p:nvSpPr>
        <p:spPr>
          <a:xfrm>
            <a:off x="1605043" y="5651956"/>
            <a:ext cx="2174869" cy="369332"/>
          </a:xfrm>
          <a:prstGeom prst="rect">
            <a:avLst/>
          </a:prstGeom>
          <a:noFill/>
        </p:spPr>
        <p:txBody>
          <a:bodyPr wrap="square" rtlCol="0">
            <a:spAutoFit/>
          </a:bodyPr>
          <a:lstStyle/>
          <a:p>
            <a:r>
              <a:rPr lang="it-IT" b="1" dirty="0" err="1">
                <a:effectLst>
                  <a:outerShdw blurRad="38100" dist="38100" dir="2700000" algn="tl">
                    <a:srgbClr val="000000">
                      <a:alpha val="43137"/>
                    </a:srgbClr>
                  </a:outerShdw>
                </a:effectLst>
              </a:rPr>
              <a:t>Simulated</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tissue</a:t>
            </a:r>
            <a:r>
              <a:rPr lang="it-IT" b="1" dirty="0">
                <a:effectLst>
                  <a:outerShdw blurRad="38100" dist="38100" dir="2700000" algn="tl">
                    <a:srgbClr val="000000">
                      <a:alpha val="43137"/>
                    </a:srgbClr>
                  </a:outerShdw>
                </a:effectLst>
              </a:rPr>
              <a:t> 1</a:t>
            </a:r>
          </a:p>
        </p:txBody>
      </p:sp>
      <p:pic>
        <p:nvPicPr>
          <p:cNvPr id="2051" name="Immagine 2050"/>
          <p:cNvPicPr>
            <a:picLocks noChangeAspect="1"/>
          </p:cNvPicPr>
          <p:nvPr/>
        </p:nvPicPr>
        <p:blipFill rotWithShape="1">
          <a:blip r:embed="rId6" cstate="print">
            <a:extLst>
              <a:ext uri="{28A0092B-C50C-407E-A947-70E740481C1C}">
                <a14:useLocalDpi xmlns:a14="http://schemas.microsoft.com/office/drawing/2010/main" val="0"/>
              </a:ext>
            </a:extLst>
          </a:blip>
          <a:srcRect l="5017" t="4540" r="5562" b="4994"/>
          <a:stretch/>
        </p:blipFill>
        <p:spPr>
          <a:xfrm>
            <a:off x="755576" y="2562674"/>
            <a:ext cx="3523525" cy="2757541"/>
          </a:xfrm>
          <a:prstGeom prst="rect">
            <a:avLst/>
          </a:prstGeom>
        </p:spPr>
      </p:pic>
      <p:pic>
        <p:nvPicPr>
          <p:cNvPr id="2052" name="Immagine 2051"/>
          <p:cNvPicPr>
            <a:picLocks noChangeAspect="1"/>
          </p:cNvPicPr>
          <p:nvPr/>
        </p:nvPicPr>
        <p:blipFill rotWithShape="1">
          <a:blip r:embed="rId7" cstate="print">
            <a:extLst>
              <a:ext uri="{28A0092B-C50C-407E-A947-70E740481C1C}">
                <a14:useLocalDpi xmlns:a14="http://schemas.microsoft.com/office/drawing/2010/main" val="0"/>
              </a:ext>
            </a:extLst>
          </a:blip>
          <a:srcRect l="2967" t="6367" r="5668" b="3166"/>
          <a:stretch/>
        </p:blipFill>
        <p:spPr>
          <a:xfrm>
            <a:off x="4965649" y="2630783"/>
            <a:ext cx="3600123" cy="2757541"/>
          </a:xfrm>
          <a:prstGeom prst="rect">
            <a:avLst/>
          </a:prstGeom>
        </p:spPr>
      </p:pic>
      <p:sp>
        <p:nvSpPr>
          <p:cNvPr id="19" name="CasellaDiTesto 18"/>
          <p:cNvSpPr txBox="1"/>
          <p:nvPr/>
        </p:nvSpPr>
        <p:spPr>
          <a:xfrm>
            <a:off x="5997531" y="5651956"/>
            <a:ext cx="2174869" cy="369332"/>
          </a:xfrm>
          <a:prstGeom prst="rect">
            <a:avLst/>
          </a:prstGeom>
          <a:noFill/>
        </p:spPr>
        <p:txBody>
          <a:bodyPr wrap="square" rtlCol="0">
            <a:spAutoFit/>
          </a:bodyPr>
          <a:lstStyle/>
          <a:p>
            <a:r>
              <a:rPr lang="it-IT" b="1" dirty="0" err="1">
                <a:effectLst>
                  <a:outerShdw blurRad="38100" dist="38100" dir="2700000" algn="tl">
                    <a:srgbClr val="000000">
                      <a:alpha val="43137"/>
                    </a:srgbClr>
                  </a:outerShdw>
                </a:effectLst>
              </a:rPr>
              <a:t>Simulated</a:t>
            </a:r>
            <a:r>
              <a:rPr lang="it-IT" b="1" dirty="0">
                <a:effectLst>
                  <a:outerShdw blurRad="38100" dist="38100" dir="2700000" algn="tl">
                    <a:srgbClr val="000000">
                      <a:alpha val="43137"/>
                    </a:srgbClr>
                  </a:outerShdw>
                </a:effectLst>
              </a:rPr>
              <a:t> </a:t>
            </a:r>
            <a:r>
              <a:rPr lang="it-IT" b="1" dirty="0" err="1">
                <a:effectLst>
                  <a:outerShdw blurRad="38100" dist="38100" dir="2700000" algn="tl">
                    <a:srgbClr val="000000">
                      <a:alpha val="43137"/>
                    </a:srgbClr>
                  </a:outerShdw>
                </a:effectLst>
              </a:rPr>
              <a:t>tissue</a:t>
            </a:r>
            <a:r>
              <a:rPr lang="it-IT" b="1" dirty="0">
                <a:effectLst>
                  <a:outerShdw blurRad="38100" dist="38100" dir="2700000" algn="tl">
                    <a:srgbClr val="000000">
                      <a:alpha val="43137"/>
                    </a:srgbClr>
                  </a:outerShdw>
                </a:effectLst>
              </a:rPr>
              <a:t> 2</a:t>
            </a:r>
          </a:p>
        </p:txBody>
      </p:sp>
      <p:cxnSp>
        <p:nvCxnSpPr>
          <p:cNvPr id="8" name="Connettore 2 7"/>
          <p:cNvCxnSpPr/>
          <p:nvPr/>
        </p:nvCxnSpPr>
        <p:spPr>
          <a:xfrm flipH="1">
            <a:off x="1331640" y="3325331"/>
            <a:ext cx="360040" cy="46670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ttore 2 22"/>
          <p:cNvCxnSpPr/>
          <p:nvPr/>
        </p:nvCxnSpPr>
        <p:spPr>
          <a:xfrm flipH="1">
            <a:off x="5555509" y="4103151"/>
            <a:ext cx="360040" cy="44940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Connettore 2 23"/>
          <p:cNvCxnSpPr/>
          <p:nvPr/>
        </p:nvCxnSpPr>
        <p:spPr>
          <a:xfrm flipH="1" flipV="1">
            <a:off x="3143241" y="4437113"/>
            <a:ext cx="204623" cy="513279"/>
          </a:xfrm>
          <a:prstGeom prst="straightConnector1">
            <a:avLst/>
          </a:prstGeom>
          <a:ln w="38100">
            <a:solidFill>
              <a:srgbClr val="38903D"/>
            </a:solidFill>
            <a:tailEnd type="triangle"/>
          </a:ln>
        </p:spPr>
        <p:style>
          <a:lnRef idx="1">
            <a:schemeClr val="accent2"/>
          </a:lnRef>
          <a:fillRef idx="0">
            <a:schemeClr val="accent2"/>
          </a:fillRef>
          <a:effectRef idx="0">
            <a:schemeClr val="accent2"/>
          </a:effectRef>
          <a:fontRef idx="minor">
            <a:schemeClr val="tx1"/>
          </a:fontRef>
        </p:style>
      </p:cxnSp>
      <p:cxnSp>
        <p:nvCxnSpPr>
          <p:cNvPr id="28" name="Connettore 2 27"/>
          <p:cNvCxnSpPr/>
          <p:nvPr/>
        </p:nvCxnSpPr>
        <p:spPr>
          <a:xfrm flipH="1" flipV="1">
            <a:off x="5994520" y="4875045"/>
            <a:ext cx="204623" cy="513279"/>
          </a:xfrm>
          <a:prstGeom prst="straightConnector1">
            <a:avLst/>
          </a:prstGeom>
          <a:ln w="38100">
            <a:solidFill>
              <a:srgbClr val="38903D"/>
            </a:solidFill>
            <a:tailEnd type="triangle"/>
          </a:ln>
        </p:spPr>
        <p:style>
          <a:lnRef idx="1">
            <a:schemeClr val="accent2"/>
          </a:lnRef>
          <a:fillRef idx="0">
            <a:schemeClr val="accent2"/>
          </a:fillRef>
          <a:effectRef idx="0">
            <a:schemeClr val="accent2"/>
          </a:effectRef>
          <a:fontRef idx="minor">
            <a:schemeClr val="tx1"/>
          </a:fontRef>
        </p:style>
      </p:cxnSp>
      <p:sp>
        <p:nvSpPr>
          <p:cNvPr id="2053" name="CasellaDiTesto 2052"/>
          <p:cNvSpPr txBox="1"/>
          <p:nvPr/>
        </p:nvSpPr>
        <p:spPr>
          <a:xfrm>
            <a:off x="2339752" y="5312241"/>
            <a:ext cx="1080120" cy="276999"/>
          </a:xfrm>
          <a:prstGeom prst="rect">
            <a:avLst/>
          </a:prstGeom>
          <a:noFill/>
        </p:spPr>
        <p:txBody>
          <a:bodyPr wrap="square" rtlCol="0">
            <a:spAutoFit/>
          </a:bodyPr>
          <a:lstStyle/>
          <a:p>
            <a:r>
              <a:rPr lang="it-IT" sz="1200" b="1" dirty="0"/>
              <a:t>Time (sec)</a:t>
            </a:r>
          </a:p>
        </p:txBody>
      </p:sp>
      <p:sp>
        <p:nvSpPr>
          <p:cNvPr id="38" name="CasellaDiTesto 37"/>
          <p:cNvSpPr txBox="1"/>
          <p:nvPr/>
        </p:nvSpPr>
        <p:spPr>
          <a:xfrm>
            <a:off x="6746585" y="5312241"/>
            <a:ext cx="1080120" cy="276999"/>
          </a:xfrm>
          <a:prstGeom prst="rect">
            <a:avLst/>
          </a:prstGeom>
          <a:noFill/>
        </p:spPr>
        <p:txBody>
          <a:bodyPr wrap="square" rtlCol="0">
            <a:spAutoFit/>
          </a:bodyPr>
          <a:lstStyle/>
          <a:p>
            <a:r>
              <a:rPr lang="it-IT" sz="1200" b="1" dirty="0"/>
              <a:t>Time (sec)</a:t>
            </a:r>
          </a:p>
        </p:txBody>
      </p:sp>
      <p:sp>
        <p:nvSpPr>
          <p:cNvPr id="39" name="CasellaDiTesto 38"/>
          <p:cNvSpPr txBox="1"/>
          <p:nvPr/>
        </p:nvSpPr>
        <p:spPr>
          <a:xfrm rot="16200000">
            <a:off x="3789359" y="3665504"/>
            <a:ext cx="1266217" cy="276999"/>
          </a:xfrm>
          <a:prstGeom prst="rect">
            <a:avLst/>
          </a:prstGeom>
          <a:noFill/>
        </p:spPr>
        <p:txBody>
          <a:bodyPr wrap="square" rtlCol="0">
            <a:spAutoFit/>
          </a:bodyPr>
          <a:lstStyle/>
          <a:p>
            <a:r>
              <a:rPr lang="it-IT" sz="1200" b="1" dirty="0"/>
              <a:t>Activity (</a:t>
            </a:r>
            <a:r>
              <a:rPr lang="it-IT" sz="1200" b="1" dirty="0" err="1"/>
              <a:t>a.u</a:t>
            </a:r>
            <a:r>
              <a:rPr lang="it-IT" sz="1200" b="1" dirty="0"/>
              <a:t>.)</a:t>
            </a:r>
          </a:p>
        </p:txBody>
      </p:sp>
      <p:sp>
        <p:nvSpPr>
          <p:cNvPr id="40" name="CasellaDiTesto 39"/>
          <p:cNvSpPr txBox="1"/>
          <p:nvPr/>
        </p:nvSpPr>
        <p:spPr>
          <a:xfrm rot="16200000">
            <a:off x="8082296" y="3653531"/>
            <a:ext cx="1266217" cy="276999"/>
          </a:xfrm>
          <a:prstGeom prst="rect">
            <a:avLst/>
          </a:prstGeom>
          <a:noFill/>
        </p:spPr>
        <p:txBody>
          <a:bodyPr wrap="square" rtlCol="0">
            <a:spAutoFit/>
          </a:bodyPr>
          <a:lstStyle/>
          <a:p>
            <a:r>
              <a:rPr lang="it-IT" sz="1200" b="1" dirty="0"/>
              <a:t>Activity (</a:t>
            </a:r>
            <a:r>
              <a:rPr lang="it-IT" sz="1200" b="1" dirty="0" err="1"/>
              <a:t>a.u</a:t>
            </a:r>
            <a:r>
              <a:rPr lang="it-IT" sz="1200" b="1" dirty="0"/>
              <a:t>.)</a:t>
            </a:r>
          </a:p>
        </p:txBody>
      </p:sp>
      <p:sp>
        <p:nvSpPr>
          <p:cNvPr id="41" name="CasellaDiTesto 40"/>
          <p:cNvSpPr txBox="1"/>
          <p:nvPr/>
        </p:nvSpPr>
        <p:spPr>
          <a:xfrm rot="16200000">
            <a:off x="108784" y="3492156"/>
            <a:ext cx="1266217" cy="276999"/>
          </a:xfrm>
          <a:prstGeom prst="rect">
            <a:avLst/>
          </a:prstGeom>
          <a:noFill/>
        </p:spPr>
        <p:txBody>
          <a:bodyPr wrap="square" rtlCol="0">
            <a:spAutoFit/>
          </a:bodyPr>
          <a:lstStyle/>
          <a:p>
            <a:r>
              <a:rPr lang="it-IT" sz="1200" b="1" dirty="0" err="1"/>
              <a:t>error</a:t>
            </a:r>
            <a:r>
              <a:rPr lang="it-IT" sz="1200" b="1" dirty="0"/>
              <a:t> (%)</a:t>
            </a:r>
          </a:p>
        </p:txBody>
      </p:sp>
      <p:sp>
        <p:nvSpPr>
          <p:cNvPr id="42" name="CasellaDiTesto 41"/>
          <p:cNvSpPr txBox="1"/>
          <p:nvPr/>
        </p:nvSpPr>
        <p:spPr>
          <a:xfrm rot="16200000">
            <a:off x="4248400" y="3556248"/>
            <a:ext cx="1266217" cy="276999"/>
          </a:xfrm>
          <a:prstGeom prst="rect">
            <a:avLst/>
          </a:prstGeom>
          <a:noFill/>
        </p:spPr>
        <p:txBody>
          <a:bodyPr wrap="square" rtlCol="0">
            <a:spAutoFit/>
          </a:bodyPr>
          <a:lstStyle/>
          <a:p>
            <a:r>
              <a:rPr lang="it-IT" sz="1200" b="1" dirty="0" err="1"/>
              <a:t>error</a:t>
            </a:r>
            <a:r>
              <a:rPr lang="it-IT" sz="1200" b="1" dirty="0"/>
              <a:t> (%)</a:t>
            </a:r>
          </a:p>
        </p:txBody>
      </p:sp>
    </p:spTree>
    <p:extLst>
      <p:ext uri="{BB962C8B-B14F-4D97-AF65-F5344CB8AC3E}">
        <p14:creationId xmlns:p14="http://schemas.microsoft.com/office/powerpoint/2010/main" val="69166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22</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646331"/>
          </a:xfrm>
          <a:prstGeom prst="rect">
            <a:avLst/>
          </a:prstGeom>
          <a:noFill/>
        </p:spPr>
        <p:txBody>
          <a:bodyPr wrap="square" rtlCol="0">
            <a:spAutoFit/>
          </a:bodyPr>
          <a:lstStyle/>
          <a:p>
            <a:r>
              <a:rPr lang="it-IT" sz="3600" b="1" dirty="0" err="1">
                <a:solidFill>
                  <a:srgbClr val="C00000"/>
                </a:solidFill>
                <a:latin typeface="Century Gothic" pitchFamily="34" charset="0"/>
              </a:rPr>
              <a:t>Conclusions</a:t>
            </a:r>
            <a:endParaRPr lang="it-IT" sz="3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317807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23</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Summary</a:t>
            </a:r>
            <a:r>
              <a:rPr lang="it-IT" sz="2400" b="1" dirty="0">
                <a:solidFill>
                  <a:schemeClr val="bg1"/>
                </a:solidFill>
                <a:latin typeface="Century Gothic" pitchFamily="34" charset="0"/>
              </a:rPr>
              <a:t> and future </a:t>
            </a:r>
            <a:r>
              <a:rPr lang="it-IT" sz="2400" b="1" dirty="0" err="1">
                <a:solidFill>
                  <a:schemeClr val="bg1"/>
                </a:solidFill>
                <a:latin typeface="Century Gothic" pitchFamily="34" charset="0"/>
              </a:rPr>
              <a:t>development</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graphicFrame>
        <p:nvGraphicFramePr>
          <p:cNvPr id="7" name="Diagramma 6"/>
          <p:cNvGraphicFramePr/>
          <p:nvPr>
            <p:extLst>
              <p:ext uri="{D42A27DB-BD31-4B8C-83A1-F6EECF244321}">
                <p14:modId xmlns:p14="http://schemas.microsoft.com/office/powerpoint/2010/main" val="2032747444"/>
              </p:ext>
            </p:extLst>
          </p:nvPr>
        </p:nvGraphicFramePr>
        <p:xfrm>
          <a:off x="1716360" y="1397000"/>
          <a:ext cx="6096000" cy="41922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CasellaDiTesto 1"/>
          <p:cNvSpPr txBox="1"/>
          <p:nvPr/>
        </p:nvSpPr>
        <p:spPr>
          <a:xfrm>
            <a:off x="1835696" y="1484784"/>
            <a:ext cx="4896544" cy="1015663"/>
          </a:xfrm>
          <a:prstGeom prst="rect">
            <a:avLst/>
          </a:prstGeom>
          <a:noFill/>
        </p:spPr>
        <p:txBody>
          <a:bodyPr wrap="square" rtlCol="0">
            <a:spAutoFit/>
          </a:bodyPr>
          <a:lstStyle/>
          <a:p>
            <a:pPr algn="just"/>
            <a:r>
              <a:rPr lang="en-US" sz="1200" b="1" dirty="0">
                <a:solidFill>
                  <a:srgbClr val="376092"/>
                </a:solidFill>
              </a:rPr>
              <a:t>In this work </a:t>
            </a:r>
            <a:r>
              <a:rPr lang="en-US" sz="1200" b="1" i="1" dirty="0">
                <a:solidFill>
                  <a:srgbClr val="376092"/>
                </a:solidFill>
              </a:rPr>
              <a:t>the behavior of a dynamic PET direct reconstruction algorithm on noisy data has been studied</a:t>
            </a:r>
            <a:r>
              <a:rPr lang="en-US" sz="1200" b="1" dirty="0">
                <a:solidFill>
                  <a:srgbClr val="376092"/>
                </a:solidFill>
              </a:rPr>
              <a:t>. We performed simulations in order </a:t>
            </a:r>
            <a:r>
              <a:rPr lang="en-US" sz="1200" b="1" dirty="0">
                <a:solidFill>
                  <a:srgbClr val="9E0000"/>
                </a:solidFill>
              </a:rPr>
              <a:t>to extract indexes that quantitatively describe the goodness </a:t>
            </a:r>
            <a:r>
              <a:rPr lang="en-US" sz="1200" b="1" dirty="0">
                <a:solidFill>
                  <a:srgbClr val="376092"/>
                </a:solidFill>
              </a:rPr>
              <a:t>of </a:t>
            </a:r>
            <a:r>
              <a:rPr lang="en-US" sz="1200" b="1" i="1" dirty="0">
                <a:solidFill>
                  <a:srgbClr val="376092"/>
                </a:solidFill>
              </a:rPr>
              <a:t>kinetic parameters estimation </a:t>
            </a:r>
            <a:r>
              <a:rPr lang="it-IT" sz="1200" b="1" dirty="0">
                <a:solidFill>
                  <a:srgbClr val="376092"/>
                </a:solidFill>
              </a:rPr>
              <a:t>and </a:t>
            </a:r>
            <a:r>
              <a:rPr lang="it-IT" sz="1200" b="1" i="1" dirty="0" err="1">
                <a:solidFill>
                  <a:srgbClr val="376092"/>
                </a:solidFill>
              </a:rPr>
              <a:t>dynamic</a:t>
            </a:r>
            <a:r>
              <a:rPr lang="it-IT" sz="1200" b="1" i="1" dirty="0">
                <a:solidFill>
                  <a:srgbClr val="376092"/>
                </a:solidFill>
              </a:rPr>
              <a:t> images </a:t>
            </a:r>
            <a:r>
              <a:rPr lang="it-IT" sz="1200" b="1" i="1" dirty="0" err="1">
                <a:solidFill>
                  <a:srgbClr val="376092"/>
                </a:solidFill>
              </a:rPr>
              <a:t>reconstruction</a:t>
            </a:r>
            <a:r>
              <a:rPr lang="it-IT" sz="1200" b="1" dirty="0">
                <a:solidFill>
                  <a:srgbClr val="376092"/>
                </a:solidFill>
              </a:rPr>
              <a:t>.</a:t>
            </a:r>
          </a:p>
        </p:txBody>
      </p:sp>
      <p:sp>
        <p:nvSpPr>
          <p:cNvPr id="18" name="CasellaDiTesto 17"/>
          <p:cNvSpPr txBox="1"/>
          <p:nvPr/>
        </p:nvSpPr>
        <p:spPr>
          <a:xfrm>
            <a:off x="2339752" y="3142709"/>
            <a:ext cx="4464496" cy="646331"/>
          </a:xfrm>
          <a:prstGeom prst="rect">
            <a:avLst/>
          </a:prstGeom>
          <a:noFill/>
        </p:spPr>
        <p:txBody>
          <a:bodyPr wrap="square" rtlCol="0">
            <a:spAutoFit/>
          </a:bodyPr>
          <a:lstStyle/>
          <a:p>
            <a:pPr algn="just"/>
            <a:r>
              <a:rPr lang="it-IT" sz="1200" b="1" dirty="0">
                <a:solidFill>
                  <a:srgbClr val="376092"/>
                </a:solidFill>
              </a:rPr>
              <a:t>The </a:t>
            </a:r>
            <a:r>
              <a:rPr lang="it-IT" sz="1200" b="1" dirty="0" err="1">
                <a:solidFill>
                  <a:srgbClr val="376092"/>
                </a:solidFill>
              </a:rPr>
              <a:t>direct</a:t>
            </a:r>
            <a:r>
              <a:rPr lang="it-IT" sz="1200" b="1" dirty="0">
                <a:solidFill>
                  <a:srgbClr val="376092"/>
                </a:solidFill>
              </a:rPr>
              <a:t> </a:t>
            </a:r>
            <a:r>
              <a:rPr lang="it-IT" sz="1200" b="1" dirty="0" err="1">
                <a:solidFill>
                  <a:srgbClr val="376092"/>
                </a:solidFill>
              </a:rPr>
              <a:t>reconstruction</a:t>
            </a:r>
            <a:r>
              <a:rPr lang="it-IT" sz="1200" b="1" dirty="0">
                <a:solidFill>
                  <a:srgbClr val="376092"/>
                </a:solidFill>
              </a:rPr>
              <a:t> </a:t>
            </a:r>
            <a:r>
              <a:rPr lang="it-IT" sz="1200" b="1" dirty="0" err="1">
                <a:solidFill>
                  <a:srgbClr val="376092"/>
                </a:solidFill>
              </a:rPr>
              <a:t>algorithm</a:t>
            </a:r>
            <a:r>
              <a:rPr lang="it-IT" sz="1200" b="1" dirty="0">
                <a:solidFill>
                  <a:srgbClr val="376092"/>
                </a:solidFill>
              </a:rPr>
              <a:t> </a:t>
            </a:r>
            <a:r>
              <a:rPr lang="it-IT" sz="1200" b="1" dirty="0" err="1">
                <a:solidFill>
                  <a:srgbClr val="376092"/>
                </a:solidFill>
              </a:rPr>
              <a:t>tested</a:t>
            </a:r>
            <a:r>
              <a:rPr lang="it-IT" sz="1200" b="1" dirty="0">
                <a:solidFill>
                  <a:srgbClr val="376092"/>
                </a:solidFill>
              </a:rPr>
              <a:t> </a:t>
            </a:r>
            <a:r>
              <a:rPr lang="en-US" sz="1200" b="1" dirty="0">
                <a:solidFill>
                  <a:srgbClr val="376092"/>
                </a:solidFill>
              </a:rPr>
              <a:t>grant </a:t>
            </a:r>
            <a:r>
              <a:rPr lang="en-US" sz="1200" b="1" dirty="0">
                <a:solidFill>
                  <a:srgbClr val="9E0000"/>
                </a:solidFill>
              </a:rPr>
              <a:t>good performance</a:t>
            </a:r>
            <a:r>
              <a:rPr lang="en-US" sz="1200" b="1" dirty="0">
                <a:solidFill>
                  <a:srgbClr val="376092"/>
                </a:solidFill>
              </a:rPr>
              <a:t> </a:t>
            </a:r>
            <a:r>
              <a:rPr lang="en-US" sz="1200" b="1" i="1" dirty="0">
                <a:solidFill>
                  <a:srgbClr val="376092"/>
                </a:solidFill>
              </a:rPr>
              <a:t>also in presence of noise </a:t>
            </a:r>
            <a:r>
              <a:rPr lang="en-US" sz="1200" b="1" dirty="0">
                <a:solidFill>
                  <a:srgbClr val="376092"/>
                </a:solidFill>
              </a:rPr>
              <a:t>on simulated </a:t>
            </a:r>
            <a:r>
              <a:rPr lang="it-IT" sz="1200" b="1" dirty="0">
                <a:solidFill>
                  <a:srgbClr val="376092"/>
                </a:solidFill>
              </a:rPr>
              <a:t>data due to </a:t>
            </a:r>
            <a:r>
              <a:rPr lang="it-IT" sz="1200" b="1" dirty="0" err="1">
                <a:solidFill>
                  <a:srgbClr val="376092"/>
                </a:solidFill>
              </a:rPr>
              <a:t>both</a:t>
            </a:r>
            <a:r>
              <a:rPr lang="it-IT" sz="1200" b="1" dirty="0">
                <a:solidFill>
                  <a:srgbClr val="376092"/>
                </a:solidFill>
              </a:rPr>
              <a:t> </a:t>
            </a:r>
            <a:r>
              <a:rPr lang="it-IT" sz="1200" b="1" dirty="0" err="1">
                <a:solidFill>
                  <a:srgbClr val="376092"/>
                </a:solidFill>
              </a:rPr>
              <a:t>accidental</a:t>
            </a:r>
            <a:r>
              <a:rPr lang="it-IT" sz="1200" b="1" dirty="0">
                <a:solidFill>
                  <a:srgbClr val="376092"/>
                </a:solidFill>
              </a:rPr>
              <a:t> </a:t>
            </a:r>
            <a:r>
              <a:rPr lang="it-IT" sz="1200" b="1" dirty="0" err="1">
                <a:solidFill>
                  <a:srgbClr val="376092"/>
                </a:solidFill>
              </a:rPr>
              <a:t>scattering</a:t>
            </a:r>
            <a:r>
              <a:rPr lang="it-IT" sz="1200" b="1" dirty="0">
                <a:solidFill>
                  <a:srgbClr val="376092"/>
                </a:solidFill>
              </a:rPr>
              <a:t> and random </a:t>
            </a:r>
            <a:r>
              <a:rPr lang="it-IT" sz="1200" b="1" dirty="0" err="1">
                <a:solidFill>
                  <a:srgbClr val="376092"/>
                </a:solidFill>
              </a:rPr>
              <a:t>counts</a:t>
            </a:r>
            <a:r>
              <a:rPr lang="it-IT" sz="1200" b="1" dirty="0">
                <a:solidFill>
                  <a:srgbClr val="376092"/>
                </a:solidFill>
              </a:rPr>
              <a:t>.</a:t>
            </a:r>
          </a:p>
        </p:txBody>
      </p:sp>
      <p:sp>
        <p:nvSpPr>
          <p:cNvPr id="19" name="CasellaDiTesto 18"/>
          <p:cNvSpPr txBox="1"/>
          <p:nvPr/>
        </p:nvSpPr>
        <p:spPr>
          <a:xfrm>
            <a:off x="2771800" y="4491117"/>
            <a:ext cx="4896543" cy="954107"/>
          </a:xfrm>
          <a:prstGeom prst="rect">
            <a:avLst/>
          </a:prstGeom>
          <a:noFill/>
        </p:spPr>
        <p:txBody>
          <a:bodyPr wrap="square" rtlCol="0">
            <a:spAutoFit/>
          </a:bodyPr>
          <a:lstStyle/>
          <a:p>
            <a:pPr algn="just"/>
            <a:r>
              <a:rPr lang="it-IT" sz="1400" b="1" dirty="0">
                <a:solidFill>
                  <a:srgbClr val="00084C"/>
                </a:solidFill>
              </a:rPr>
              <a:t>THE </a:t>
            </a:r>
            <a:r>
              <a:rPr lang="en-US" sz="1400" b="1" dirty="0">
                <a:solidFill>
                  <a:srgbClr val="00084C"/>
                </a:solidFill>
              </a:rPr>
              <a:t>OBJECTIVE OF THE FUTURE WORK WILL BE </a:t>
            </a:r>
            <a:r>
              <a:rPr lang="en-US" sz="1400" b="1" dirty="0">
                <a:solidFill>
                  <a:srgbClr val="9E0000"/>
                </a:solidFill>
              </a:rPr>
              <a:t>TO DEFINE A NEW METHOD FOR ASSESSING THE ERROR IN PARAMETER ESTIMATION</a:t>
            </a:r>
            <a:r>
              <a:rPr lang="en-US" sz="1400" b="1" dirty="0">
                <a:solidFill>
                  <a:srgbClr val="376092"/>
                </a:solidFill>
              </a:rPr>
              <a:t> </a:t>
            </a:r>
            <a:r>
              <a:rPr lang="en-US" sz="1400" b="1" dirty="0">
                <a:solidFill>
                  <a:srgbClr val="00084C"/>
                </a:solidFill>
              </a:rPr>
              <a:t>FROM THE KNOWLEDGE OF THE NOISE THAT AFFECTS MEASURED DATA</a:t>
            </a:r>
            <a:r>
              <a:rPr lang="en-US" sz="1400" b="1" dirty="0">
                <a:solidFill>
                  <a:srgbClr val="376092"/>
                </a:solidFill>
              </a:rPr>
              <a:t>.</a:t>
            </a:r>
            <a:endParaRPr lang="it-IT" sz="1400" b="1" dirty="0">
              <a:solidFill>
                <a:srgbClr val="376092"/>
              </a:solidFill>
            </a:endParaRPr>
          </a:p>
        </p:txBody>
      </p:sp>
    </p:spTree>
    <p:extLst>
      <p:ext uri="{BB962C8B-B14F-4D97-AF65-F5344CB8AC3E}">
        <p14:creationId xmlns:p14="http://schemas.microsoft.com/office/powerpoint/2010/main" val="38245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01190F92-2B6A-4DF8-B7F4-89C5D84F1D6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01479128-5FE0-4FD0-ABDA-244685332D6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26084AEC-28A9-4FE8-AE81-15D8B9A56EB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F11B8FCB-1BF0-4A80-8E1D-016F8049EB69}"/>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24</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2371852" y="2588711"/>
            <a:ext cx="4643137" cy="1323439"/>
          </a:xfrm>
          <a:prstGeom prst="rect">
            <a:avLst/>
          </a:prstGeom>
          <a:noFill/>
        </p:spPr>
        <p:txBody>
          <a:bodyPr wrap="square" rtlCol="0">
            <a:spAutoFit/>
          </a:bodyPr>
          <a:lstStyle/>
          <a:p>
            <a:pPr algn="ctr"/>
            <a:r>
              <a:rPr lang="it-IT" sz="4000" b="1" i="1" dirty="0" err="1">
                <a:solidFill>
                  <a:srgbClr val="C00000"/>
                </a:solidFill>
                <a:effectLst>
                  <a:outerShdw blurRad="38100" dist="38100" dir="2700000" algn="tl">
                    <a:srgbClr val="000000">
                      <a:alpha val="43137"/>
                    </a:srgbClr>
                  </a:outerShdw>
                </a:effectLst>
                <a:latin typeface="Century Gothic" pitchFamily="34" charset="0"/>
              </a:rPr>
              <a:t>Thank</a:t>
            </a:r>
            <a:r>
              <a:rPr lang="it-IT" sz="4000" b="1" i="1" dirty="0">
                <a:solidFill>
                  <a:srgbClr val="C00000"/>
                </a:solidFill>
                <a:effectLst>
                  <a:outerShdw blurRad="38100" dist="38100" dir="2700000" algn="tl">
                    <a:srgbClr val="000000">
                      <a:alpha val="43137"/>
                    </a:srgbClr>
                  </a:outerShdw>
                </a:effectLst>
                <a:latin typeface="Century Gothic" pitchFamily="34" charset="0"/>
              </a:rPr>
              <a:t> </a:t>
            </a:r>
            <a:r>
              <a:rPr lang="it-IT" sz="4000" b="1" i="1" dirty="0" err="1">
                <a:solidFill>
                  <a:srgbClr val="C00000"/>
                </a:solidFill>
                <a:effectLst>
                  <a:outerShdw blurRad="38100" dist="38100" dir="2700000" algn="tl">
                    <a:srgbClr val="000000">
                      <a:alpha val="43137"/>
                    </a:srgbClr>
                  </a:outerShdw>
                </a:effectLst>
                <a:latin typeface="Century Gothic" pitchFamily="34" charset="0"/>
              </a:rPr>
              <a:t>you</a:t>
            </a:r>
            <a:r>
              <a:rPr lang="it-IT" sz="4000" b="1" i="1" dirty="0">
                <a:solidFill>
                  <a:srgbClr val="C00000"/>
                </a:solidFill>
                <a:effectLst>
                  <a:outerShdw blurRad="38100" dist="38100" dir="2700000" algn="tl">
                    <a:srgbClr val="000000">
                      <a:alpha val="43137"/>
                    </a:srgbClr>
                  </a:outerShdw>
                </a:effectLst>
                <a:latin typeface="Century Gothic" pitchFamily="34" charset="0"/>
              </a:rPr>
              <a:t> </a:t>
            </a:r>
          </a:p>
          <a:p>
            <a:pPr algn="ctr"/>
            <a:r>
              <a:rPr lang="it-IT" sz="4000" b="1" i="1" dirty="0">
                <a:solidFill>
                  <a:srgbClr val="C00000"/>
                </a:solidFill>
                <a:effectLst>
                  <a:outerShdw blurRad="38100" dist="38100" dir="2700000" algn="tl">
                    <a:srgbClr val="000000">
                      <a:alpha val="43137"/>
                    </a:srgbClr>
                  </a:outerShdw>
                </a:effectLst>
                <a:latin typeface="Century Gothic" pitchFamily="34" charset="0"/>
              </a:rPr>
              <a:t>for </a:t>
            </a:r>
            <a:r>
              <a:rPr lang="it-IT" sz="4000" b="1" i="1" dirty="0" err="1">
                <a:solidFill>
                  <a:srgbClr val="C00000"/>
                </a:solidFill>
                <a:effectLst>
                  <a:outerShdw blurRad="38100" dist="38100" dir="2700000" algn="tl">
                    <a:srgbClr val="000000">
                      <a:alpha val="43137"/>
                    </a:srgbClr>
                  </a:outerShdw>
                </a:effectLst>
                <a:latin typeface="Century Gothic" pitchFamily="34" charset="0"/>
              </a:rPr>
              <a:t>your</a:t>
            </a:r>
            <a:r>
              <a:rPr lang="it-IT" sz="4000" b="1" i="1" dirty="0">
                <a:solidFill>
                  <a:srgbClr val="C00000"/>
                </a:solidFill>
                <a:effectLst>
                  <a:outerShdw blurRad="38100" dist="38100" dir="2700000" algn="tl">
                    <a:srgbClr val="000000">
                      <a:alpha val="43137"/>
                    </a:srgbClr>
                  </a:outerShdw>
                </a:effectLst>
                <a:latin typeface="Century Gothic" pitchFamily="34" charset="0"/>
              </a:rPr>
              <a:t> </a:t>
            </a:r>
            <a:r>
              <a:rPr lang="it-IT" sz="4000" b="1" i="1" dirty="0" err="1">
                <a:solidFill>
                  <a:srgbClr val="C00000"/>
                </a:solidFill>
                <a:effectLst>
                  <a:outerShdw blurRad="38100" dist="38100" dir="2700000" algn="tl">
                    <a:srgbClr val="000000">
                      <a:alpha val="43137"/>
                    </a:srgbClr>
                  </a:outerShdw>
                </a:effectLst>
                <a:latin typeface="Century Gothic" pitchFamily="34" charset="0"/>
              </a:rPr>
              <a:t>attention</a:t>
            </a:r>
            <a:r>
              <a:rPr lang="it-IT" sz="4000" b="1" i="1" dirty="0">
                <a:solidFill>
                  <a:srgbClr val="C00000"/>
                </a:solidFill>
                <a:effectLst>
                  <a:outerShdw blurRad="38100" dist="38100" dir="2700000" algn="tl">
                    <a:srgbClr val="000000">
                      <a:alpha val="43137"/>
                    </a:srgbClr>
                  </a:outerShdw>
                </a:effectLst>
                <a:latin typeface="Century Gothic" pitchFamily="34" charset="0"/>
              </a:rPr>
              <a:t>!</a:t>
            </a: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1110793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25</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15" name="Immagine 14"/>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1041" t="6871" r="11785" b="32997"/>
          <a:stretch/>
        </p:blipFill>
        <p:spPr>
          <a:xfrm>
            <a:off x="1259632" y="1484784"/>
            <a:ext cx="7056784" cy="3888432"/>
          </a:xfrm>
          <a:prstGeom prst="rect">
            <a:avLst/>
          </a:prstGeom>
        </p:spPr>
      </p:pic>
      <p:sp>
        <p:nvSpPr>
          <p:cNvPr id="16" name="CasellaDiTesto 15"/>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Appendix</a:t>
            </a:r>
            <a:r>
              <a:rPr lang="it-IT" sz="2400" b="1" dirty="0">
                <a:solidFill>
                  <a:schemeClr val="bg1"/>
                </a:solidFill>
                <a:latin typeface="Century Gothic" pitchFamily="34" charset="0"/>
              </a:rPr>
              <a:t> – Direct </a:t>
            </a:r>
            <a:r>
              <a:rPr lang="it-IT" sz="2400" i="1" dirty="0">
                <a:solidFill>
                  <a:schemeClr val="bg1"/>
                </a:solidFill>
                <a:latin typeface="Century Gothic" pitchFamily="34" charset="0"/>
              </a:rPr>
              <a:t>vs</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Indirect</a:t>
            </a:r>
            <a:endParaRPr lang="it-IT" sz="2400" b="1" dirty="0">
              <a:solidFill>
                <a:schemeClr val="bg1"/>
              </a:solidFill>
              <a:latin typeface="Century Gothic" pitchFamily="34" charset="0"/>
            </a:endParaRPr>
          </a:p>
        </p:txBody>
      </p:sp>
    </p:spTree>
    <p:extLst>
      <p:ext uri="{BB962C8B-B14F-4D97-AF65-F5344CB8AC3E}">
        <p14:creationId xmlns:p14="http://schemas.microsoft.com/office/powerpoint/2010/main" val="337588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26</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Appendix</a:t>
            </a:r>
            <a:r>
              <a:rPr lang="it-IT" sz="2400" b="1" dirty="0">
                <a:solidFill>
                  <a:schemeClr val="bg1"/>
                </a:solidFill>
                <a:latin typeface="Century Gothic" pitchFamily="34" charset="0"/>
              </a:rPr>
              <a:t> - </a:t>
            </a:r>
            <a:r>
              <a:rPr lang="it-IT" sz="2400" b="1" dirty="0" err="1">
                <a:solidFill>
                  <a:schemeClr val="bg1"/>
                </a:solidFill>
                <a:latin typeface="Century Gothic" pitchFamily="34" charset="0"/>
              </a:rPr>
              <a:t>Optimization</a:t>
            </a:r>
            <a:r>
              <a:rPr lang="it-IT" sz="2400" b="1" dirty="0">
                <a:solidFill>
                  <a:schemeClr val="bg1"/>
                </a:solidFill>
                <a:latin typeface="Century Gothic" pitchFamily="34" charset="0"/>
              </a:rPr>
              <a:t> transfer</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8" name="Rettangolo 17"/>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19" name="CasellaDiTesto 18"/>
          <p:cNvSpPr txBox="1"/>
          <p:nvPr/>
        </p:nvSpPr>
        <p:spPr>
          <a:xfrm>
            <a:off x="785787" y="1214426"/>
            <a:ext cx="7858180" cy="584775"/>
          </a:xfrm>
          <a:prstGeom prst="rect">
            <a:avLst/>
          </a:prstGeom>
          <a:noFill/>
        </p:spPr>
        <p:txBody>
          <a:bodyPr wrap="square" rtlCol="0">
            <a:spAutoFit/>
          </a:bodyPr>
          <a:lstStyle/>
          <a:p>
            <a:pPr algn="just"/>
            <a:r>
              <a:rPr lang="it-IT" sz="1600" b="1" dirty="0">
                <a:solidFill>
                  <a:schemeClr val="accent1">
                    <a:lumMod val="75000"/>
                  </a:schemeClr>
                </a:solidFill>
                <a:latin typeface="Century Gothic" pitchFamily="34" charset="0"/>
              </a:rPr>
              <a:t>In </a:t>
            </a:r>
            <a:r>
              <a:rPr lang="it-IT" sz="1600" b="1" dirty="0" err="1">
                <a:solidFill>
                  <a:schemeClr val="accent1">
                    <a:lumMod val="75000"/>
                  </a:schemeClr>
                </a:solidFill>
                <a:latin typeface="Century Gothic" pitchFamily="34" charset="0"/>
              </a:rPr>
              <a:t>order</a:t>
            </a:r>
            <a:r>
              <a:rPr lang="it-IT" sz="1600" b="1" dirty="0">
                <a:solidFill>
                  <a:schemeClr val="accent1">
                    <a:lumMod val="75000"/>
                  </a:schemeClr>
                </a:solidFill>
                <a:latin typeface="Century Gothic" pitchFamily="34" charset="0"/>
              </a:rPr>
              <a:t> to estimate the </a:t>
            </a:r>
            <a:r>
              <a:rPr lang="it-IT" sz="1600" b="1" dirty="0" err="1">
                <a:solidFill>
                  <a:schemeClr val="accent1">
                    <a:lumMod val="75000"/>
                  </a:schemeClr>
                </a:solidFill>
                <a:latin typeface="Century Gothic" pitchFamily="34" charset="0"/>
              </a:rPr>
              <a:t>updated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parameter</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matrix</a:t>
            </a:r>
            <a:r>
              <a:rPr lang="it-IT" sz="1600" b="1" dirty="0">
                <a:solidFill>
                  <a:schemeClr val="accent1">
                    <a:lumMod val="75000"/>
                  </a:schemeClr>
                </a:solidFill>
                <a:latin typeface="Century Gothic" pitchFamily="34" charset="0"/>
              </a:rPr>
              <a:t> K, </a:t>
            </a:r>
            <a:r>
              <a:rPr lang="it-IT" sz="1600" b="1" dirty="0" err="1">
                <a:solidFill>
                  <a:schemeClr val="accent1">
                    <a:lumMod val="75000"/>
                  </a:schemeClr>
                </a:solidFill>
                <a:latin typeface="Century Gothic" pitchFamily="34" charset="0"/>
              </a:rPr>
              <a:t>we</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have</a:t>
            </a:r>
            <a:r>
              <a:rPr lang="it-IT" sz="1600" b="1" dirty="0">
                <a:solidFill>
                  <a:schemeClr val="accent1">
                    <a:lumMod val="75000"/>
                  </a:schemeClr>
                </a:solidFill>
                <a:latin typeface="Century Gothic" pitchFamily="34" charset="0"/>
              </a:rPr>
              <a:t> to </a:t>
            </a:r>
            <a:r>
              <a:rPr lang="it-IT" sz="1600" b="1" dirty="0" err="1">
                <a:solidFill>
                  <a:srgbClr val="C00000"/>
                </a:solidFill>
                <a:latin typeface="Century Gothic" pitchFamily="34" charset="0"/>
              </a:rPr>
              <a:t>evaluate</a:t>
            </a:r>
            <a:r>
              <a:rPr lang="it-IT" sz="1600" b="1" dirty="0">
                <a:solidFill>
                  <a:schemeClr val="accent1">
                    <a:lumMod val="75000"/>
                  </a:schemeClr>
                </a:solidFill>
                <a:latin typeface="Century Gothic" pitchFamily="34" charset="0"/>
              </a:rPr>
              <a:t> the </a:t>
            </a:r>
            <a:r>
              <a:rPr lang="it-IT" sz="1600" b="1" dirty="0" err="1">
                <a:solidFill>
                  <a:schemeClr val="accent1">
                    <a:lumMod val="75000"/>
                  </a:schemeClr>
                </a:solidFill>
                <a:latin typeface="Century Gothic" pitchFamily="34" charset="0"/>
              </a:rPr>
              <a:t>following</a:t>
            </a:r>
            <a:r>
              <a:rPr lang="it-IT" sz="1600" b="1" dirty="0">
                <a:solidFill>
                  <a:schemeClr val="accent1">
                    <a:lumMod val="75000"/>
                  </a:schemeClr>
                </a:solidFill>
                <a:latin typeface="Century Gothic" pitchFamily="34" charset="0"/>
              </a:rPr>
              <a:t> </a:t>
            </a:r>
            <a:r>
              <a:rPr lang="it-IT" sz="1600" b="1" dirty="0">
                <a:solidFill>
                  <a:srgbClr val="C00000"/>
                </a:solidFill>
                <a:latin typeface="Century Gothic" pitchFamily="34" charset="0"/>
              </a:rPr>
              <a:t>log-</a:t>
            </a:r>
            <a:r>
              <a:rPr lang="it-IT" sz="1600" b="1" dirty="0" err="1">
                <a:solidFill>
                  <a:srgbClr val="C00000"/>
                </a:solidFill>
                <a:latin typeface="Century Gothic" pitchFamily="34" charset="0"/>
              </a:rPr>
              <a:t>likelihood</a:t>
            </a:r>
            <a:r>
              <a:rPr lang="it-IT" sz="1600" b="1" dirty="0">
                <a:solidFill>
                  <a:srgbClr val="C00000"/>
                </a:solidFill>
                <a:latin typeface="Century Gothic" pitchFamily="34" charset="0"/>
              </a:rPr>
              <a:t> </a:t>
            </a:r>
            <a:r>
              <a:rPr lang="it-IT" sz="1600" b="1" dirty="0" err="1">
                <a:solidFill>
                  <a:srgbClr val="C00000"/>
                </a:solidFill>
                <a:latin typeface="Century Gothic" pitchFamily="34" charset="0"/>
              </a:rPr>
              <a:t>function</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sp>
        <p:nvSpPr>
          <p:cNvPr id="6" name="Freccia angolare in su 5"/>
          <p:cNvSpPr/>
          <p:nvPr/>
        </p:nvSpPr>
        <p:spPr>
          <a:xfrm>
            <a:off x="2771800" y="2636912"/>
            <a:ext cx="1474170" cy="590814"/>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p:cNvSpPr txBox="1"/>
          <p:nvPr/>
        </p:nvSpPr>
        <p:spPr>
          <a:xfrm>
            <a:off x="2123728" y="2858393"/>
            <a:ext cx="2050234" cy="307777"/>
          </a:xfrm>
          <a:prstGeom prst="rect">
            <a:avLst/>
          </a:prstGeom>
          <a:noFill/>
        </p:spPr>
        <p:txBody>
          <a:bodyPr wrap="square" rtlCol="0">
            <a:spAutoFit/>
          </a:bodyPr>
          <a:lstStyle/>
          <a:p>
            <a:pPr algn="r"/>
            <a:r>
              <a:rPr lang="it-IT" sz="1400" i="1" dirty="0" err="1"/>
              <a:t>measured</a:t>
            </a:r>
            <a:r>
              <a:rPr lang="it-IT" sz="1400" i="1" dirty="0"/>
              <a:t> sino</a:t>
            </a:r>
          </a:p>
        </p:txBody>
      </p:sp>
      <p:sp>
        <p:nvSpPr>
          <p:cNvPr id="20" name="Freccia angolare in su 19"/>
          <p:cNvSpPr/>
          <p:nvPr/>
        </p:nvSpPr>
        <p:spPr>
          <a:xfrm flipH="1">
            <a:off x="4788024" y="2636912"/>
            <a:ext cx="1367962" cy="585356"/>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CasellaDiTesto 20"/>
          <p:cNvSpPr txBox="1"/>
          <p:nvPr/>
        </p:nvSpPr>
        <p:spPr>
          <a:xfrm>
            <a:off x="4826022" y="2852936"/>
            <a:ext cx="2050234" cy="307777"/>
          </a:xfrm>
          <a:prstGeom prst="rect">
            <a:avLst/>
          </a:prstGeom>
          <a:noFill/>
        </p:spPr>
        <p:txBody>
          <a:bodyPr wrap="square" rtlCol="0">
            <a:spAutoFit/>
          </a:bodyPr>
          <a:lstStyle/>
          <a:p>
            <a:r>
              <a:rPr lang="it-IT" sz="1400" i="1" dirty="0" err="1"/>
              <a:t>expected</a:t>
            </a:r>
            <a:r>
              <a:rPr lang="it-IT" sz="1400" i="1" dirty="0"/>
              <a:t> sino</a:t>
            </a:r>
          </a:p>
        </p:txBody>
      </p:sp>
      <p:sp>
        <p:nvSpPr>
          <p:cNvPr id="22" name="CasellaDiTesto 21"/>
          <p:cNvSpPr txBox="1"/>
          <p:nvPr/>
        </p:nvSpPr>
        <p:spPr>
          <a:xfrm>
            <a:off x="785787" y="3589515"/>
            <a:ext cx="7858180" cy="584775"/>
          </a:xfrm>
          <a:prstGeom prst="rect">
            <a:avLst/>
          </a:prstGeom>
          <a:noFill/>
        </p:spPr>
        <p:txBody>
          <a:bodyPr wrap="square" rtlCol="0">
            <a:spAutoFit/>
          </a:bodyPr>
          <a:lstStyle/>
          <a:p>
            <a:pPr algn="just"/>
            <a:r>
              <a:rPr lang="it-IT" sz="1600" b="1" dirty="0">
                <a:solidFill>
                  <a:schemeClr val="accent1">
                    <a:lumMod val="75000"/>
                  </a:schemeClr>
                </a:solidFill>
                <a:latin typeface="Century Gothic" pitchFamily="34" charset="0"/>
              </a:rPr>
              <a:t>The </a:t>
            </a:r>
            <a:r>
              <a:rPr lang="it-IT" sz="1600" b="1" dirty="0" err="1">
                <a:solidFill>
                  <a:schemeClr val="accent1">
                    <a:lumMod val="75000"/>
                  </a:schemeClr>
                </a:solidFill>
                <a:latin typeface="Century Gothic" pitchFamily="34" charset="0"/>
              </a:rPr>
              <a:t>proposed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method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finds</a:t>
            </a:r>
            <a:r>
              <a:rPr lang="it-IT" sz="1600" b="1" dirty="0">
                <a:solidFill>
                  <a:schemeClr val="accent1">
                    <a:lumMod val="75000"/>
                  </a:schemeClr>
                </a:solidFill>
                <a:latin typeface="Century Gothic" pitchFamily="34" charset="0"/>
              </a:rPr>
              <a:t> the </a:t>
            </a:r>
            <a:r>
              <a:rPr lang="it-IT" sz="1600" b="1" dirty="0" err="1">
                <a:solidFill>
                  <a:schemeClr val="accent1">
                    <a:lumMod val="75000"/>
                  </a:schemeClr>
                </a:solidFill>
                <a:latin typeface="Century Gothic" pitchFamily="34" charset="0"/>
              </a:rPr>
              <a:t>solution</a:t>
            </a:r>
            <a:r>
              <a:rPr lang="it-IT" sz="1600" b="1" dirty="0">
                <a:solidFill>
                  <a:schemeClr val="accent1">
                    <a:lumMod val="75000"/>
                  </a:schemeClr>
                </a:solidFill>
                <a:latin typeface="Century Gothic" pitchFamily="34" charset="0"/>
              </a:rPr>
              <a:t> via an </a:t>
            </a:r>
            <a:r>
              <a:rPr lang="it-IT" sz="1600" b="1" dirty="0" err="1">
                <a:solidFill>
                  <a:srgbClr val="C00000"/>
                </a:solidFill>
                <a:latin typeface="Century Gothic" pitchFamily="34" charset="0"/>
              </a:rPr>
              <a:t>optimization</a:t>
            </a:r>
            <a:r>
              <a:rPr lang="it-IT" sz="1600" b="1" dirty="0">
                <a:solidFill>
                  <a:srgbClr val="C00000"/>
                </a:solidFill>
                <a:latin typeface="Century Gothic" pitchFamily="34" charset="0"/>
              </a:rPr>
              <a:t> transfer </a:t>
            </a:r>
            <a:r>
              <a:rPr lang="it-IT" sz="1600" b="1" dirty="0" err="1">
                <a:solidFill>
                  <a:srgbClr val="C00000"/>
                </a:solidFill>
                <a:latin typeface="Century Gothic" pitchFamily="34" charset="0"/>
              </a:rPr>
              <a:t>approach</a:t>
            </a:r>
            <a:r>
              <a:rPr lang="it-IT" sz="1600" b="1" dirty="0">
                <a:solidFill>
                  <a:schemeClr val="accent1">
                    <a:lumMod val="75000"/>
                  </a:schemeClr>
                </a:solidFill>
                <a:latin typeface="Century Gothic" pitchFamily="34" charset="0"/>
              </a:rPr>
              <a:t> and </a:t>
            </a:r>
            <a:r>
              <a:rPr lang="it-IT" sz="1600" b="1" dirty="0" err="1">
                <a:solidFill>
                  <a:schemeClr val="accent1">
                    <a:lumMod val="75000"/>
                  </a:schemeClr>
                </a:solidFill>
                <a:latin typeface="Century Gothic" pitchFamily="34" charset="0"/>
              </a:rPr>
              <a:t>dividing</a:t>
            </a:r>
            <a:r>
              <a:rPr lang="it-IT" sz="1600" b="1" dirty="0">
                <a:solidFill>
                  <a:schemeClr val="accent1">
                    <a:lumMod val="75000"/>
                  </a:schemeClr>
                </a:solidFill>
                <a:latin typeface="Century Gothic" pitchFamily="34" charset="0"/>
              </a:rPr>
              <a:t> the update in 2 </a:t>
            </a:r>
            <a:r>
              <a:rPr lang="it-IT" sz="1600" b="1" dirty="0" err="1">
                <a:solidFill>
                  <a:schemeClr val="accent1">
                    <a:lumMod val="75000"/>
                  </a:schemeClr>
                </a:solidFill>
                <a:latin typeface="Century Gothic" pitchFamily="34" charset="0"/>
              </a:rPr>
              <a:t>different</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steps</a:t>
            </a:r>
            <a:r>
              <a:rPr lang="it-IT" sz="1600" b="1" dirty="0">
                <a:solidFill>
                  <a:schemeClr val="accent1">
                    <a:lumMod val="75000"/>
                  </a:schemeClr>
                </a:solidFill>
                <a:latin typeface="Century Gothic" pitchFamily="34" charset="0"/>
              </a:rPr>
              <a:t>:</a:t>
            </a:r>
            <a:endParaRPr lang="it-IT" sz="1600" b="1" i="1" dirty="0">
              <a:solidFill>
                <a:schemeClr val="accent1">
                  <a:lumMod val="75000"/>
                </a:schemeClr>
              </a:solidFill>
              <a:latin typeface="Century Gothic" pitchFamily="34" charset="0"/>
            </a:endParaRPr>
          </a:p>
        </p:txBody>
      </p:sp>
      <p:pic>
        <p:nvPicPr>
          <p:cNvPr id="8" name="Immagine 7"/>
          <p:cNvPicPr>
            <a:picLocks noChangeAspect="1"/>
          </p:cNvPicPr>
          <p:nvPr/>
        </p:nvPicPr>
        <p:blipFill rotWithShape="1">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t="55311"/>
          <a:stretch/>
        </p:blipFill>
        <p:spPr>
          <a:xfrm>
            <a:off x="847429" y="1890396"/>
            <a:ext cx="7630590" cy="923808"/>
          </a:xfrm>
          <a:prstGeom prst="rect">
            <a:avLst/>
          </a:prstGeom>
        </p:spPr>
      </p:pic>
      <p:sp>
        <p:nvSpPr>
          <p:cNvPr id="24" name="Freccia angolare in su 23"/>
          <p:cNvSpPr/>
          <p:nvPr/>
        </p:nvSpPr>
        <p:spPr>
          <a:xfrm flipH="1">
            <a:off x="6808046" y="2636912"/>
            <a:ext cx="1685798" cy="585356"/>
          </a:xfrm>
          <a:prstGeom prst="bentUpArrow">
            <a:avLst>
              <a:gd name="adj1" fmla="val 4077"/>
              <a:gd name="adj2" fmla="val 9033"/>
              <a:gd name="adj3" fmla="val 216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CasellaDiTesto 24"/>
          <p:cNvSpPr txBox="1"/>
          <p:nvPr/>
        </p:nvSpPr>
        <p:spPr>
          <a:xfrm>
            <a:off x="6808046" y="2852936"/>
            <a:ext cx="2228450" cy="307777"/>
          </a:xfrm>
          <a:prstGeom prst="rect">
            <a:avLst/>
          </a:prstGeom>
          <a:noFill/>
        </p:spPr>
        <p:txBody>
          <a:bodyPr wrap="square" rtlCol="0">
            <a:spAutoFit/>
          </a:bodyPr>
          <a:lstStyle/>
          <a:p>
            <a:r>
              <a:rPr lang="it-IT" sz="1400" i="1" dirty="0"/>
              <a:t> </a:t>
            </a:r>
            <a:r>
              <a:rPr lang="it-IT" sz="1400" i="1" dirty="0" err="1"/>
              <a:t>penalization</a:t>
            </a:r>
            <a:r>
              <a:rPr lang="it-IT" sz="1400" i="1" dirty="0"/>
              <a:t> </a:t>
            </a:r>
            <a:r>
              <a:rPr lang="it-IT" sz="1400" i="1" dirty="0" err="1"/>
              <a:t>term</a:t>
            </a:r>
            <a:endParaRPr lang="it-IT" sz="1400" i="1" dirty="0"/>
          </a:p>
        </p:txBody>
      </p:sp>
      <p:pic>
        <p:nvPicPr>
          <p:cNvPr id="23" name="Immagin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5576" y="4331095"/>
            <a:ext cx="3250288" cy="88279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8589" y="5290945"/>
            <a:ext cx="5277587" cy="666843"/>
          </a:xfrm>
          <a:prstGeom prst="rect">
            <a:avLst/>
          </a:prstGeom>
        </p:spPr>
      </p:pic>
      <p:sp>
        <p:nvSpPr>
          <p:cNvPr id="28" name="Pentagono 27"/>
          <p:cNvSpPr/>
          <p:nvPr/>
        </p:nvSpPr>
        <p:spPr>
          <a:xfrm flipH="1">
            <a:off x="3978498" y="4575546"/>
            <a:ext cx="3473822" cy="360040"/>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400" b="1" dirty="0">
                <a:solidFill>
                  <a:srgbClr val="376092"/>
                </a:solidFill>
              </a:rPr>
              <a:t>Frame-</a:t>
            </a:r>
            <a:r>
              <a:rPr lang="it-IT" sz="1400" b="1" dirty="0" err="1">
                <a:solidFill>
                  <a:srgbClr val="376092"/>
                </a:solidFill>
              </a:rPr>
              <a:t>wise</a:t>
            </a:r>
            <a:r>
              <a:rPr lang="it-IT" sz="1400" b="1" dirty="0">
                <a:solidFill>
                  <a:srgbClr val="376092"/>
                </a:solidFill>
              </a:rPr>
              <a:t> EM-</a:t>
            </a:r>
            <a:r>
              <a:rPr lang="it-IT" sz="1400" b="1" dirty="0" err="1">
                <a:solidFill>
                  <a:srgbClr val="376092"/>
                </a:solidFill>
              </a:rPr>
              <a:t>like</a:t>
            </a:r>
            <a:r>
              <a:rPr lang="it-IT" sz="1400" b="1" dirty="0">
                <a:solidFill>
                  <a:srgbClr val="376092"/>
                </a:solidFill>
              </a:rPr>
              <a:t> image update</a:t>
            </a:r>
          </a:p>
        </p:txBody>
      </p:sp>
      <p:sp>
        <p:nvSpPr>
          <p:cNvPr id="30" name="Pentagono 29"/>
          <p:cNvSpPr/>
          <p:nvPr/>
        </p:nvSpPr>
        <p:spPr>
          <a:xfrm flipH="1">
            <a:off x="6149354" y="5373216"/>
            <a:ext cx="2344489" cy="494564"/>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tabLst>
                <a:tab pos="1790700" algn="l"/>
                <a:tab pos="1879600" algn="l"/>
              </a:tabLst>
            </a:pPr>
            <a:r>
              <a:rPr lang="it-IT" sz="1400" b="1" dirty="0" err="1">
                <a:solidFill>
                  <a:srgbClr val="376092"/>
                </a:solidFill>
              </a:rPr>
              <a:t>Voxel-wise</a:t>
            </a:r>
            <a:r>
              <a:rPr lang="it-IT" sz="1400" b="1" dirty="0">
                <a:solidFill>
                  <a:srgbClr val="376092"/>
                </a:solidFill>
              </a:rPr>
              <a:t> </a:t>
            </a:r>
            <a:r>
              <a:rPr lang="it-IT" sz="1400" b="1" dirty="0" err="1">
                <a:solidFill>
                  <a:srgbClr val="376092"/>
                </a:solidFill>
              </a:rPr>
              <a:t>penalized</a:t>
            </a:r>
            <a:r>
              <a:rPr lang="it-IT" sz="1400" b="1" dirty="0">
                <a:solidFill>
                  <a:srgbClr val="376092"/>
                </a:solidFill>
              </a:rPr>
              <a:t>      </a:t>
            </a:r>
            <a:r>
              <a:rPr lang="it-IT" sz="1400" b="1" dirty="0" err="1">
                <a:solidFill>
                  <a:srgbClr val="376092"/>
                </a:solidFill>
              </a:rPr>
              <a:t>likelihood</a:t>
            </a:r>
            <a:r>
              <a:rPr lang="it-IT" sz="1400" b="1" dirty="0">
                <a:solidFill>
                  <a:srgbClr val="376092"/>
                </a:solidFill>
              </a:rPr>
              <a:t> </a:t>
            </a:r>
            <a:r>
              <a:rPr lang="it-IT" sz="1400" b="1" dirty="0" err="1">
                <a:solidFill>
                  <a:srgbClr val="376092"/>
                </a:solidFill>
              </a:rPr>
              <a:t>fitting</a:t>
            </a:r>
            <a:endParaRPr lang="it-IT" sz="1400" b="1" dirty="0">
              <a:solidFill>
                <a:srgbClr val="376092"/>
              </a:solidFill>
            </a:endParaRPr>
          </a:p>
        </p:txBody>
      </p:sp>
    </p:spTree>
    <p:extLst>
      <p:ext uri="{BB962C8B-B14F-4D97-AF65-F5344CB8AC3E}">
        <p14:creationId xmlns:p14="http://schemas.microsoft.com/office/powerpoint/2010/main" val="972082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27</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a:blip r:embed="rId5"/>
          <a:stretch>
            <a:fillRect/>
          </a:stretch>
        </p:blipFill>
        <p:spPr>
          <a:xfrm>
            <a:off x="1469289" y="1143815"/>
            <a:ext cx="6491175" cy="4794844"/>
          </a:xfrm>
          <a:prstGeom prst="rect">
            <a:avLst/>
          </a:prstGeom>
        </p:spPr>
      </p:pic>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Appendix</a:t>
            </a:r>
            <a:r>
              <a:rPr lang="it-IT" sz="2400" b="1" dirty="0">
                <a:solidFill>
                  <a:schemeClr val="bg1"/>
                </a:solidFill>
                <a:latin typeface="Century Gothic" pitchFamily="34" charset="0"/>
              </a:rPr>
              <a:t> – EMIM16, </a:t>
            </a:r>
            <a:r>
              <a:rPr lang="it-IT" sz="2400" b="1" dirty="0" err="1">
                <a:solidFill>
                  <a:schemeClr val="bg1"/>
                </a:solidFill>
                <a:latin typeface="Century Gothic" pitchFamily="34" charset="0"/>
              </a:rPr>
              <a:t>Utercht</a:t>
            </a:r>
            <a:r>
              <a:rPr lang="it-IT" sz="2400" b="1" dirty="0">
                <a:solidFill>
                  <a:schemeClr val="bg1"/>
                </a:solidFill>
                <a:latin typeface="Century Gothic" pitchFamily="34" charset="0"/>
              </a:rPr>
              <a:t> 7-10 March 2016</a:t>
            </a:r>
          </a:p>
        </p:txBody>
      </p:sp>
    </p:spTree>
    <p:extLst>
      <p:ext uri="{BB962C8B-B14F-4D97-AF65-F5344CB8AC3E}">
        <p14:creationId xmlns:p14="http://schemas.microsoft.com/office/powerpoint/2010/main" val="2976947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3</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646331"/>
          </a:xfrm>
          <a:prstGeom prst="rect">
            <a:avLst/>
          </a:prstGeom>
          <a:noFill/>
        </p:spPr>
        <p:txBody>
          <a:bodyPr wrap="square" rtlCol="0">
            <a:spAutoFit/>
          </a:bodyPr>
          <a:lstStyle/>
          <a:p>
            <a:r>
              <a:rPr lang="it-IT" sz="3600" b="1" dirty="0">
                <a:solidFill>
                  <a:srgbClr val="C00000"/>
                </a:solidFill>
                <a:latin typeface="Century Gothic" pitchFamily="34" charset="0"/>
              </a:rPr>
              <a:t>Background</a:t>
            </a:r>
            <a:endParaRPr lang="it-IT" sz="3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4</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Positron</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Emission</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Tomography</a:t>
            </a:r>
            <a:r>
              <a:rPr lang="it-IT" sz="2400" b="1" dirty="0">
                <a:solidFill>
                  <a:schemeClr val="bg1"/>
                </a:solidFill>
                <a:latin typeface="Century Gothic" pitchFamily="34" charset="0"/>
              </a:rPr>
              <a:t> (PET)</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620" t="28154" r="30469" b="4404"/>
          <a:stretch/>
        </p:blipFill>
        <p:spPr>
          <a:xfrm>
            <a:off x="971600" y="2051587"/>
            <a:ext cx="5184576" cy="3884383"/>
          </a:xfrm>
          <a:prstGeom prst="rect">
            <a:avLst/>
          </a:prstGeom>
        </p:spPr>
      </p:pic>
      <p:pic>
        <p:nvPicPr>
          <p:cNvPr id="3" name="Immagine 2"/>
          <p:cNvPicPr>
            <a:picLocks noChangeAspect="1"/>
          </p:cNvPicPr>
          <p:nvPr/>
        </p:nvPicPr>
        <p:blipFill rotWithShape="1">
          <a:blip r:embed="rId6" cstate="print">
            <a:extLst>
              <a:ext uri="{28A0092B-C50C-407E-A947-70E740481C1C}">
                <a14:useLocalDpi xmlns:a14="http://schemas.microsoft.com/office/drawing/2010/main" val="0"/>
              </a:ext>
            </a:extLst>
          </a:blip>
          <a:srcRect r="35476"/>
          <a:stretch/>
        </p:blipFill>
        <p:spPr>
          <a:xfrm>
            <a:off x="5506272" y="1004994"/>
            <a:ext cx="3332536" cy="2543678"/>
          </a:xfrm>
          <a:prstGeom prst="rect">
            <a:avLst/>
          </a:prstGeom>
        </p:spPr>
      </p:pic>
      <p:pic>
        <p:nvPicPr>
          <p:cNvPr id="18" name="Immagine 17"/>
          <p:cNvPicPr>
            <a:picLocks noChangeAspect="1"/>
          </p:cNvPicPr>
          <p:nvPr/>
        </p:nvPicPr>
        <p:blipFill rotWithShape="1">
          <a:blip r:embed="rId6" cstate="print">
            <a:extLst>
              <a:ext uri="{28A0092B-C50C-407E-A947-70E740481C1C}">
                <a14:useLocalDpi xmlns:a14="http://schemas.microsoft.com/office/drawing/2010/main" val="0"/>
              </a:ext>
            </a:extLst>
          </a:blip>
          <a:srcRect l="63285" t="41960"/>
          <a:stretch/>
        </p:blipFill>
        <p:spPr>
          <a:xfrm>
            <a:off x="7124137" y="3620111"/>
            <a:ext cx="1419338" cy="11050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5</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Noise</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sources</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73846" y="1767660"/>
            <a:ext cx="4237846" cy="4188975"/>
          </a:xfrm>
          <a:prstGeom prst="rect">
            <a:avLst/>
          </a:prstGeom>
        </p:spPr>
      </p:pic>
      <p:sp>
        <p:nvSpPr>
          <p:cNvPr id="18" name="CasellaDiTesto 17"/>
          <p:cNvSpPr txBox="1"/>
          <p:nvPr/>
        </p:nvSpPr>
        <p:spPr>
          <a:xfrm>
            <a:off x="785787" y="1214426"/>
            <a:ext cx="7858180" cy="338554"/>
          </a:xfrm>
          <a:prstGeom prst="rect">
            <a:avLst/>
          </a:prstGeom>
          <a:noFill/>
        </p:spPr>
        <p:txBody>
          <a:bodyPr wrap="square" rtlCol="0">
            <a:spAutoFit/>
          </a:bodyPr>
          <a:lstStyle/>
          <a:p>
            <a:pPr algn="just"/>
            <a:r>
              <a:rPr lang="it-IT" sz="1600" b="1" dirty="0" err="1">
                <a:solidFill>
                  <a:schemeClr val="accent1">
                    <a:lumMod val="75000"/>
                  </a:schemeClr>
                </a:solidFill>
                <a:latin typeface="Century Gothic" pitchFamily="34" charset="0"/>
              </a:rPr>
              <a:t>Noise</a:t>
            </a:r>
            <a:r>
              <a:rPr lang="it-IT" sz="1600" b="1" dirty="0">
                <a:solidFill>
                  <a:schemeClr val="accent1">
                    <a:lumMod val="75000"/>
                  </a:schemeClr>
                </a:solidFill>
                <a:latin typeface="Century Gothic" pitchFamily="34" charset="0"/>
              </a:rPr>
              <a:t> can be </a:t>
            </a:r>
            <a:r>
              <a:rPr lang="it-IT" sz="1600" b="1" dirty="0" err="1">
                <a:solidFill>
                  <a:schemeClr val="accent1">
                    <a:lumMod val="75000"/>
                  </a:schemeClr>
                </a:solidFill>
                <a:latin typeface="Century Gothic" pitchFamily="34" charset="0"/>
              </a:rPr>
              <a:t>categorized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as</a:t>
            </a:r>
            <a:r>
              <a:rPr lang="it-IT" sz="1600" b="1" dirty="0">
                <a:solidFill>
                  <a:schemeClr val="accent1">
                    <a:lumMod val="75000"/>
                  </a:schemeClr>
                </a:solidFill>
                <a:latin typeface="Century Gothic" pitchFamily="34" charset="0"/>
              </a:rPr>
              <a:t> </a:t>
            </a:r>
            <a:r>
              <a:rPr lang="it-IT" sz="1600" b="1" dirty="0" err="1">
                <a:solidFill>
                  <a:srgbClr val="C00000"/>
                </a:solidFill>
                <a:latin typeface="Century Gothic" pitchFamily="34" charset="0"/>
              </a:rPr>
              <a:t>structured</a:t>
            </a:r>
            <a:r>
              <a:rPr lang="it-IT" sz="1600" b="1" dirty="0">
                <a:solidFill>
                  <a:schemeClr val="accent1">
                    <a:lumMod val="75000"/>
                  </a:schemeClr>
                </a:solidFill>
                <a:latin typeface="Century Gothic" pitchFamily="34" charset="0"/>
              </a:rPr>
              <a:t> or </a:t>
            </a:r>
            <a:r>
              <a:rPr lang="it-IT" sz="1600" b="1" dirty="0" err="1">
                <a:solidFill>
                  <a:srgbClr val="C00000"/>
                </a:solidFill>
                <a:latin typeface="Century Gothic" pitchFamily="34" charset="0"/>
              </a:rPr>
              <a:t>unstructured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noise</a:t>
            </a:r>
            <a:r>
              <a:rPr lang="it-IT" sz="1600" b="1" dirty="0">
                <a:solidFill>
                  <a:schemeClr val="accent1">
                    <a:lumMod val="75000"/>
                  </a:schemeClr>
                </a:solidFill>
                <a:latin typeface="Century Gothic" pitchFamily="34" charset="0"/>
              </a:rPr>
              <a:t>. </a:t>
            </a:r>
          </a:p>
        </p:txBody>
      </p:sp>
      <p:sp>
        <p:nvSpPr>
          <p:cNvPr id="3" name="Rettangolo 2"/>
          <p:cNvSpPr/>
          <p:nvPr/>
        </p:nvSpPr>
        <p:spPr>
          <a:xfrm>
            <a:off x="5564462" y="2806249"/>
            <a:ext cx="3079505" cy="15696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it-IT" sz="1600" b="1" dirty="0">
                <a:solidFill>
                  <a:schemeClr val="accent1">
                    <a:lumMod val="75000"/>
                  </a:schemeClr>
                </a:solidFill>
                <a:latin typeface="Century Gothic" pitchFamily="34" charset="0"/>
              </a:rPr>
              <a:t>Random </a:t>
            </a:r>
            <a:r>
              <a:rPr lang="it-IT" sz="1600" b="1" dirty="0" err="1">
                <a:solidFill>
                  <a:schemeClr val="accent1">
                    <a:lumMod val="75000"/>
                  </a:schemeClr>
                </a:solidFill>
                <a:latin typeface="Century Gothic" pitchFamily="34" charset="0"/>
              </a:rPr>
              <a:t>statistical</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variations</a:t>
            </a:r>
            <a:r>
              <a:rPr lang="it-IT" sz="1600" b="1" dirty="0">
                <a:solidFill>
                  <a:schemeClr val="accent1">
                    <a:lumMod val="75000"/>
                  </a:schemeClr>
                </a:solidFill>
                <a:latin typeface="Century Gothic" pitchFamily="34" charset="0"/>
              </a:rPr>
              <a:t> in the </a:t>
            </a:r>
            <a:r>
              <a:rPr lang="it-IT" sz="1600" b="1" dirty="0" err="1">
                <a:solidFill>
                  <a:schemeClr val="accent1">
                    <a:lumMod val="75000"/>
                  </a:schemeClr>
                </a:solidFill>
                <a:latin typeface="Century Gothic" pitchFamily="34" charset="0"/>
              </a:rPr>
              <a:t>counting</a:t>
            </a:r>
            <a:r>
              <a:rPr lang="it-IT" sz="1600" b="1" dirty="0">
                <a:solidFill>
                  <a:schemeClr val="accent1">
                    <a:lumMod val="75000"/>
                  </a:schemeClr>
                </a:solidFill>
                <a:latin typeface="Century Gothic" pitchFamily="34" charset="0"/>
              </a:rPr>
              <a:t> rate (</a:t>
            </a:r>
            <a:r>
              <a:rPr lang="it-IT" sz="1600" b="1" dirty="0">
                <a:solidFill>
                  <a:srgbClr val="C00000"/>
                </a:solidFill>
                <a:latin typeface="Century Gothic" pitchFamily="34" charset="0"/>
              </a:rPr>
              <a:t>Poisson </a:t>
            </a:r>
            <a:r>
              <a:rPr lang="it-IT" sz="1600" b="1" dirty="0" err="1">
                <a:solidFill>
                  <a:srgbClr val="C00000"/>
                </a:solidFill>
                <a:latin typeface="Century Gothic" pitchFamily="34" charset="0"/>
              </a:rPr>
              <a:t>counting</a:t>
            </a:r>
            <a:r>
              <a:rPr lang="it-IT" sz="1600" b="1" dirty="0">
                <a:solidFill>
                  <a:srgbClr val="C00000"/>
                </a:solidFill>
                <a:latin typeface="Century Gothic" pitchFamily="34" charset="0"/>
              </a:rPr>
              <a:t> </a:t>
            </a:r>
            <a:r>
              <a:rPr lang="it-IT" sz="1600" b="1" dirty="0" err="1">
                <a:solidFill>
                  <a:srgbClr val="C00000"/>
                </a:solidFill>
                <a:latin typeface="Century Gothic" pitchFamily="34" charset="0"/>
              </a:rPr>
              <a:t>noise</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modulated</a:t>
            </a:r>
            <a:r>
              <a:rPr lang="it-IT" sz="1600" b="1" dirty="0">
                <a:solidFill>
                  <a:schemeClr val="accent1">
                    <a:lumMod val="75000"/>
                  </a:schemeClr>
                </a:solidFill>
                <a:latin typeface="Century Gothic" pitchFamily="34" charset="0"/>
              </a:rPr>
              <a:t> by </a:t>
            </a:r>
            <a:r>
              <a:rPr lang="it-IT" sz="1600" b="1" dirty="0" err="1">
                <a:solidFill>
                  <a:schemeClr val="accent1">
                    <a:lumMod val="75000"/>
                  </a:schemeClr>
                </a:solidFill>
                <a:latin typeface="Century Gothic" pitchFamily="34" charset="0"/>
              </a:rPr>
              <a:t>applied</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correction</a:t>
            </a:r>
            <a:r>
              <a:rPr lang="it-IT" sz="1600" b="1" dirty="0">
                <a:solidFill>
                  <a:schemeClr val="accent1">
                    <a:lumMod val="75000"/>
                  </a:schemeClr>
                </a:solidFill>
                <a:latin typeface="Century Gothic" pitchFamily="34" charset="0"/>
              </a:rPr>
              <a:t> and the </a:t>
            </a:r>
            <a:r>
              <a:rPr lang="it-IT" sz="1600" b="1" dirty="0" err="1">
                <a:solidFill>
                  <a:schemeClr val="accent1">
                    <a:lumMod val="75000"/>
                  </a:schemeClr>
                </a:solidFill>
                <a:latin typeface="Century Gothic" pitchFamily="34" charset="0"/>
              </a:rPr>
              <a:t>chosen</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reconstruction</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algorithm</a:t>
            </a:r>
            <a:r>
              <a:rPr lang="it-IT" sz="1600" b="1" dirty="0">
                <a:solidFill>
                  <a:schemeClr val="accent1">
                    <a:lumMod val="75000"/>
                  </a:schemeClr>
                </a:solidFill>
                <a:latin typeface="Century Gothic" pitchFamily="34" charset="0"/>
              </a:rPr>
              <a:t>.</a:t>
            </a:r>
          </a:p>
        </p:txBody>
      </p:sp>
    </p:spTree>
    <p:extLst>
      <p:ext uri="{BB962C8B-B14F-4D97-AF65-F5344CB8AC3E}">
        <p14:creationId xmlns:p14="http://schemas.microsoft.com/office/powerpoint/2010/main" val="4294092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6</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a:solidFill>
                  <a:schemeClr val="bg1"/>
                </a:solidFill>
                <a:latin typeface="Century Gothic" pitchFamily="34" charset="0"/>
              </a:rPr>
              <a:t>Statistical </a:t>
            </a:r>
            <a:r>
              <a:rPr lang="it-IT" sz="2400" b="1" dirty="0" err="1">
                <a:solidFill>
                  <a:schemeClr val="bg1"/>
                </a:solidFill>
                <a:latin typeface="Century Gothic" pitchFamily="34" charset="0"/>
              </a:rPr>
              <a:t>distribution</a:t>
            </a:r>
            <a:r>
              <a:rPr lang="it-IT" sz="2400" b="1" dirty="0">
                <a:solidFill>
                  <a:schemeClr val="bg1"/>
                </a:solidFill>
                <a:latin typeface="Century Gothic" pitchFamily="34" charset="0"/>
              </a:rPr>
              <a:t> of </a:t>
            </a:r>
            <a:r>
              <a:rPr lang="it-IT" sz="2400" b="1" dirty="0" err="1">
                <a:solidFill>
                  <a:schemeClr val="bg1"/>
                </a:solidFill>
                <a:latin typeface="Century Gothic" pitchFamily="34" charset="0"/>
              </a:rPr>
              <a:t>noise</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6" name="CasellaDiTesto 15"/>
          <p:cNvSpPr txBox="1"/>
          <p:nvPr/>
        </p:nvSpPr>
        <p:spPr>
          <a:xfrm>
            <a:off x="785787" y="1214426"/>
            <a:ext cx="7858180" cy="830997"/>
          </a:xfrm>
          <a:prstGeom prst="rect">
            <a:avLst/>
          </a:prstGeom>
          <a:noFill/>
        </p:spPr>
        <p:txBody>
          <a:bodyPr wrap="square" rtlCol="0">
            <a:spAutoFit/>
          </a:bodyPr>
          <a:lstStyle/>
          <a:p>
            <a:pPr algn="just"/>
            <a:r>
              <a:rPr lang="it-IT" sz="1600" b="1" dirty="0">
                <a:solidFill>
                  <a:schemeClr val="accent1">
                    <a:lumMod val="75000"/>
                  </a:schemeClr>
                </a:solidFill>
                <a:latin typeface="Century Gothic" pitchFamily="34" charset="0"/>
              </a:rPr>
              <a:t>The </a:t>
            </a:r>
            <a:r>
              <a:rPr lang="it-IT" sz="1600" b="1" i="1" dirty="0">
                <a:solidFill>
                  <a:schemeClr val="accent1">
                    <a:lumMod val="75000"/>
                  </a:schemeClr>
                </a:solidFill>
                <a:latin typeface="Century Gothic" pitchFamily="34" charset="0"/>
              </a:rPr>
              <a:t>random </a:t>
            </a:r>
            <a:r>
              <a:rPr lang="it-IT" sz="1600" b="1" i="1" dirty="0" err="1">
                <a:solidFill>
                  <a:schemeClr val="accent1">
                    <a:lumMod val="75000"/>
                  </a:schemeClr>
                </a:solidFill>
                <a:latin typeface="Century Gothic" pitchFamily="34" charset="0"/>
              </a:rPr>
              <a:t>process</a:t>
            </a:r>
            <a:r>
              <a:rPr lang="it-IT" sz="1600" b="1" i="1" dirty="0">
                <a:solidFill>
                  <a:schemeClr val="accent1">
                    <a:lumMod val="75000"/>
                  </a:schemeClr>
                </a:solidFill>
                <a:latin typeface="Century Gothic" pitchFamily="34" charset="0"/>
              </a:rPr>
              <a:t> of </a:t>
            </a:r>
            <a:r>
              <a:rPr lang="it-IT" sz="1600" b="1" i="1" dirty="0" err="1">
                <a:solidFill>
                  <a:schemeClr val="accent1">
                    <a:lumMod val="75000"/>
                  </a:schemeClr>
                </a:solidFill>
                <a:latin typeface="Century Gothic" pitchFamily="34" charset="0"/>
              </a:rPr>
              <a:t>photon</a:t>
            </a:r>
            <a:r>
              <a:rPr lang="it-IT" sz="1600" b="1" i="1" dirty="0">
                <a:solidFill>
                  <a:schemeClr val="accent1">
                    <a:lumMod val="75000"/>
                  </a:schemeClr>
                </a:solidFill>
                <a:latin typeface="Century Gothic" pitchFamily="34" charset="0"/>
              </a:rPr>
              <a:t> </a:t>
            </a:r>
            <a:r>
              <a:rPr lang="it-IT" sz="1600" b="1" i="1" dirty="0" err="1">
                <a:solidFill>
                  <a:schemeClr val="accent1">
                    <a:lumMod val="75000"/>
                  </a:schemeClr>
                </a:solidFill>
                <a:latin typeface="Century Gothic" pitchFamily="34" charset="0"/>
              </a:rPr>
              <a:t>detection</a:t>
            </a:r>
            <a:r>
              <a:rPr lang="it-IT" sz="1600" b="1" i="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generates</a:t>
            </a:r>
            <a:r>
              <a:rPr lang="it-IT" sz="1600" b="1" dirty="0">
                <a:solidFill>
                  <a:schemeClr val="accent1">
                    <a:lumMod val="75000"/>
                  </a:schemeClr>
                </a:solidFill>
                <a:latin typeface="Century Gothic" pitchFamily="34" charset="0"/>
              </a:rPr>
              <a:t> a </a:t>
            </a:r>
            <a:r>
              <a:rPr lang="it-IT" sz="1600" b="1" dirty="0" err="1">
                <a:solidFill>
                  <a:schemeClr val="accent1">
                    <a:lumMod val="75000"/>
                  </a:schemeClr>
                </a:solidFill>
                <a:latin typeface="Century Gothic" pitchFamily="34" charset="0"/>
              </a:rPr>
              <a:t>variation</a:t>
            </a:r>
            <a:r>
              <a:rPr lang="it-IT" sz="1600" b="1" dirty="0">
                <a:solidFill>
                  <a:schemeClr val="accent1">
                    <a:lumMod val="75000"/>
                  </a:schemeClr>
                </a:solidFill>
                <a:latin typeface="Century Gothic" pitchFamily="34" charset="0"/>
              </a:rPr>
              <a:t> in the </a:t>
            </a:r>
            <a:r>
              <a:rPr lang="it-IT" sz="1600" b="1" dirty="0" err="1">
                <a:solidFill>
                  <a:schemeClr val="accent1">
                    <a:lumMod val="75000"/>
                  </a:schemeClr>
                </a:solidFill>
                <a:latin typeface="Century Gothic" pitchFamily="34" charset="0"/>
              </a:rPr>
              <a:t>counts</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that</a:t>
            </a:r>
            <a:r>
              <a:rPr lang="it-IT" sz="1600" b="1" dirty="0">
                <a:solidFill>
                  <a:schemeClr val="accent1">
                    <a:lumMod val="75000"/>
                  </a:schemeClr>
                </a:solidFill>
                <a:latin typeface="Century Gothic" pitchFamily="34" charset="0"/>
              </a:rPr>
              <a:t> can be </a:t>
            </a:r>
            <a:r>
              <a:rPr lang="it-IT" sz="1600" b="1" dirty="0" err="1">
                <a:solidFill>
                  <a:schemeClr val="accent1">
                    <a:lumMod val="75000"/>
                  </a:schemeClr>
                </a:solidFill>
                <a:latin typeface="Century Gothic" pitchFamily="34" charset="0"/>
              </a:rPr>
              <a:t>described</a:t>
            </a:r>
            <a:r>
              <a:rPr lang="it-IT" sz="1600" b="1" dirty="0">
                <a:solidFill>
                  <a:schemeClr val="accent1">
                    <a:lumMod val="75000"/>
                  </a:schemeClr>
                </a:solidFill>
                <a:latin typeface="Century Gothic" pitchFamily="34" charset="0"/>
              </a:rPr>
              <a:t> with a </a:t>
            </a:r>
            <a:r>
              <a:rPr lang="it-IT" sz="1600" b="1" dirty="0">
                <a:solidFill>
                  <a:srgbClr val="C00000"/>
                </a:solidFill>
                <a:latin typeface="Century Gothic" pitchFamily="34" charset="0"/>
              </a:rPr>
              <a:t>Poisson </a:t>
            </a:r>
            <a:r>
              <a:rPr lang="it-IT" sz="1600" b="1" dirty="0" err="1">
                <a:solidFill>
                  <a:srgbClr val="C00000"/>
                </a:solidFill>
                <a:latin typeface="Century Gothic" pitchFamily="34" charset="0"/>
              </a:rPr>
              <a:t>distribution</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This</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is</a:t>
            </a:r>
            <a:r>
              <a:rPr lang="it-IT" sz="1600" b="1" dirty="0">
                <a:solidFill>
                  <a:schemeClr val="accent1">
                    <a:lumMod val="75000"/>
                  </a:schemeClr>
                </a:solidFill>
                <a:latin typeface="Century Gothic" pitchFamily="34" charset="0"/>
              </a:rPr>
              <a:t> </a:t>
            </a:r>
            <a:r>
              <a:rPr lang="it-IT" sz="1600" b="1" dirty="0" err="1">
                <a:solidFill>
                  <a:schemeClr val="accent1">
                    <a:lumMod val="75000"/>
                  </a:schemeClr>
                </a:solidFill>
                <a:latin typeface="Century Gothic" pitchFamily="34" charset="0"/>
              </a:rPr>
              <a:t>actually</a:t>
            </a:r>
            <a:r>
              <a:rPr lang="it-IT" sz="1600" b="1" dirty="0">
                <a:solidFill>
                  <a:schemeClr val="accent1">
                    <a:lumMod val="75000"/>
                  </a:schemeClr>
                </a:solidFill>
                <a:latin typeface="Century Gothic" pitchFamily="34" charset="0"/>
              </a:rPr>
              <a:t> the </a:t>
            </a:r>
            <a:r>
              <a:rPr lang="it-IT" sz="1600" b="1" dirty="0" err="1">
                <a:solidFill>
                  <a:schemeClr val="accent1">
                    <a:lumMod val="75000"/>
                  </a:schemeClr>
                </a:solidFill>
                <a:latin typeface="Century Gothic" pitchFamily="34" charset="0"/>
              </a:rPr>
              <a:t>main</a:t>
            </a:r>
            <a:r>
              <a:rPr lang="it-IT" sz="1600" b="1" dirty="0">
                <a:solidFill>
                  <a:schemeClr val="accent1">
                    <a:lumMod val="75000"/>
                  </a:schemeClr>
                </a:solidFill>
                <a:latin typeface="Century Gothic" pitchFamily="34" charset="0"/>
              </a:rPr>
              <a:t> cause of </a:t>
            </a:r>
            <a:r>
              <a:rPr lang="it-IT" sz="1600" b="1" dirty="0" err="1">
                <a:solidFill>
                  <a:schemeClr val="accent1">
                    <a:lumMod val="75000"/>
                  </a:schemeClr>
                </a:solidFill>
                <a:latin typeface="Century Gothic" pitchFamily="34" charset="0"/>
              </a:rPr>
              <a:t>noise</a:t>
            </a:r>
            <a:r>
              <a:rPr lang="it-IT" sz="1600" b="1" dirty="0">
                <a:solidFill>
                  <a:schemeClr val="accent1">
                    <a:lumMod val="75000"/>
                  </a:schemeClr>
                </a:solidFill>
                <a:latin typeface="Century Gothic" pitchFamily="34" charset="0"/>
              </a:rPr>
              <a:t>! </a:t>
            </a:r>
            <a:endParaRPr lang="it-IT" sz="1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2" name="Immagine 1"/>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7315" y="2732966"/>
            <a:ext cx="5449444" cy="3196940"/>
          </a:xfrm>
          <a:prstGeom prst="rect">
            <a:avLst/>
          </a:prstGeom>
        </p:spPr>
      </p:pic>
      <p:graphicFrame>
        <p:nvGraphicFramePr>
          <p:cNvPr id="7" name="Diagramma 6"/>
          <p:cNvGraphicFramePr/>
          <p:nvPr>
            <p:extLst>
              <p:ext uri="{D42A27DB-BD31-4B8C-83A1-F6EECF244321}">
                <p14:modId xmlns:p14="http://schemas.microsoft.com/office/powerpoint/2010/main" val="2602625821"/>
              </p:ext>
            </p:extLst>
          </p:nvPr>
        </p:nvGraphicFramePr>
        <p:xfrm>
          <a:off x="3732584" y="1885280"/>
          <a:ext cx="6096000" cy="4064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8" name="Immagine 1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43042" y="2986913"/>
            <a:ext cx="2704158" cy="514096"/>
          </a:xfrm>
          <a:prstGeom prst="rect">
            <a:avLst/>
          </a:prstGeom>
        </p:spPr>
      </p:pic>
    </p:spTree>
    <p:extLst>
      <p:ext uri="{BB962C8B-B14F-4D97-AF65-F5344CB8AC3E}">
        <p14:creationId xmlns:p14="http://schemas.microsoft.com/office/powerpoint/2010/main" val="163543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EB8FF75-94DF-4572-BBEE-562A8533758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C331200A-47BB-493B-9E67-3D15E0B46B4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7688B30C-A1FB-4209-AD4D-E0468A46DB1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6C658D88-3400-4A2E-A2F7-71D2333F18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55C52570-8099-4CBF-8898-552EE47072D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FF973E7D-1006-4FE9-98BD-6B3A0548EE8B}"/>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graphicEl>
                                              <a:dgm id="{4E437877-55DC-40FC-B680-E0CF21E6B1D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7</a:t>
            </a:fld>
            <a:endParaRPr lang="it-IT" sz="1400" b="1" dirty="0">
              <a:solidFill>
                <a:srgbClr val="C00000"/>
              </a:solidFill>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9" name="CasellaDiTesto 18"/>
          <p:cNvSpPr txBox="1"/>
          <p:nvPr/>
        </p:nvSpPr>
        <p:spPr>
          <a:xfrm>
            <a:off x="1000101" y="2068292"/>
            <a:ext cx="7858180" cy="646331"/>
          </a:xfrm>
          <a:prstGeom prst="rect">
            <a:avLst/>
          </a:prstGeom>
          <a:noFill/>
        </p:spPr>
        <p:txBody>
          <a:bodyPr wrap="square" rtlCol="0">
            <a:spAutoFit/>
          </a:bodyPr>
          <a:lstStyle/>
          <a:p>
            <a:r>
              <a:rPr lang="it-IT" sz="3600" b="1" dirty="0" err="1">
                <a:solidFill>
                  <a:srgbClr val="C00000"/>
                </a:solidFill>
                <a:latin typeface="Century Gothic" pitchFamily="34" charset="0"/>
              </a:rPr>
              <a:t>Dynamic</a:t>
            </a:r>
            <a:r>
              <a:rPr lang="it-IT" sz="3600" b="1" dirty="0">
                <a:solidFill>
                  <a:srgbClr val="C00000"/>
                </a:solidFill>
                <a:latin typeface="Century Gothic" pitchFamily="34" charset="0"/>
              </a:rPr>
              <a:t> </a:t>
            </a:r>
            <a:r>
              <a:rPr lang="it-IT" sz="3600" b="1" dirty="0" err="1">
                <a:solidFill>
                  <a:srgbClr val="C00000"/>
                </a:solidFill>
                <a:latin typeface="Century Gothic" pitchFamily="34" charset="0"/>
              </a:rPr>
              <a:t>functional</a:t>
            </a:r>
            <a:r>
              <a:rPr lang="it-IT" sz="3600" b="1" dirty="0">
                <a:solidFill>
                  <a:srgbClr val="C00000"/>
                </a:solidFill>
                <a:latin typeface="Century Gothic" pitchFamily="34" charset="0"/>
              </a:rPr>
              <a:t> imaging</a:t>
            </a:r>
            <a:endParaRPr lang="it-IT" sz="3600" b="1" i="1" dirty="0">
              <a:solidFill>
                <a:srgbClr val="C00000"/>
              </a:solidFill>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Tree>
    <p:extLst>
      <p:ext uri="{BB962C8B-B14F-4D97-AF65-F5344CB8AC3E}">
        <p14:creationId xmlns:p14="http://schemas.microsoft.com/office/powerpoint/2010/main" val="141715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3"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4"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8</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Why</a:t>
            </a:r>
            <a:r>
              <a:rPr lang="it-IT" sz="2400" b="1" dirty="0">
                <a:solidFill>
                  <a:schemeClr val="bg1"/>
                </a:solidFill>
                <a:latin typeface="Century Gothic" pitchFamily="34" charset="0"/>
              </a:rPr>
              <a:t>?</a:t>
            </a: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16" name="CasellaDiTesto 15"/>
          <p:cNvSpPr txBox="1"/>
          <p:nvPr/>
        </p:nvSpPr>
        <p:spPr>
          <a:xfrm>
            <a:off x="785787" y="1214426"/>
            <a:ext cx="7858180" cy="830997"/>
          </a:xfrm>
          <a:prstGeom prst="rect">
            <a:avLst/>
          </a:prstGeom>
          <a:noFill/>
        </p:spPr>
        <p:txBody>
          <a:bodyPr wrap="square" rtlCol="0">
            <a:spAutoFit/>
          </a:bodyPr>
          <a:lstStyle/>
          <a:p>
            <a:pPr algn="just"/>
            <a:r>
              <a:rPr lang="en-US" sz="1600" b="1" dirty="0">
                <a:solidFill>
                  <a:schemeClr val="accent1">
                    <a:lumMod val="75000"/>
                  </a:schemeClr>
                </a:solidFill>
                <a:latin typeface="Century Gothic" pitchFamily="34" charset="0"/>
              </a:rPr>
              <a:t>Dynamic studies are </a:t>
            </a:r>
            <a:r>
              <a:rPr lang="it-IT" sz="1600" b="1" dirty="0" err="1">
                <a:solidFill>
                  <a:schemeClr val="accent1">
                    <a:lumMod val="75000"/>
                  </a:schemeClr>
                </a:solidFill>
                <a:latin typeface="Century Gothic" pitchFamily="34" charset="0"/>
              </a:rPr>
              <a:t>performed</a:t>
            </a:r>
            <a:r>
              <a:rPr lang="it-IT" sz="1600" b="1" dirty="0">
                <a:solidFill>
                  <a:schemeClr val="accent1">
                    <a:lumMod val="75000"/>
                  </a:schemeClr>
                </a:solidFill>
                <a:latin typeface="Century Gothic" pitchFamily="34" charset="0"/>
              </a:rPr>
              <a:t> to </a:t>
            </a:r>
            <a:r>
              <a:rPr lang="it-IT" sz="1600" b="1" dirty="0" err="1">
                <a:solidFill>
                  <a:srgbClr val="9E0000"/>
                </a:solidFill>
                <a:latin typeface="Century Gothic" pitchFamily="34" charset="0"/>
              </a:rPr>
              <a:t>quantify</a:t>
            </a:r>
            <a:r>
              <a:rPr lang="it-IT" sz="1600" b="1" dirty="0">
                <a:solidFill>
                  <a:srgbClr val="9E0000"/>
                </a:solidFill>
                <a:latin typeface="Century Gothic" pitchFamily="34" charset="0"/>
              </a:rPr>
              <a:t> </a:t>
            </a:r>
            <a:r>
              <a:rPr lang="it-IT" sz="1600" b="1" dirty="0" err="1">
                <a:solidFill>
                  <a:srgbClr val="9E0000"/>
                </a:solidFill>
                <a:latin typeface="Century Gothic" pitchFamily="34" charset="0"/>
              </a:rPr>
              <a:t>tissue-specific</a:t>
            </a:r>
            <a:r>
              <a:rPr lang="it-IT" sz="1600" b="1" dirty="0">
                <a:solidFill>
                  <a:srgbClr val="9E0000"/>
                </a:solidFill>
                <a:latin typeface="Century Gothic" pitchFamily="34" charset="0"/>
              </a:rPr>
              <a:t> </a:t>
            </a:r>
            <a:r>
              <a:rPr lang="it-IT" sz="1600" b="1" dirty="0" err="1">
                <a:solidFill>
                  <a:srgbClr val="9E0000"/>
                </a:solidFill>
                <a:latin typeface="Century Gothic" pitchFamily="34" charset="0"/>
              </a:rPr>
              <a:t>biochemical</a:t>
            </a:r>
            <a:r>
              <a:rPr lang="it-IT" sz="1600" b="1" dirty="0">
                <a:solidFill>
                  <a:srgbClr val="9E0000"/>
                </a:solidFill>
                <a:latin typeface="Century Gothic" pitchFamily="34" charset="0"/>
              </a:rPr>
              <a:t> </a:t>
            </a:r>
            <a:r>
              <a:rPr lang="it-IT" sz="1600" b="1" dirty="0" err="1">
                <a:solidFill>
                  <a:srgbClr val="9E0000"/>
                </a:solidFill>
                <a:latin typeface="Century Gothic" pitchFamily="34" charset="0"/>
              </a:rPr>
              <a:t>properties</a:t>
            </a:r>
            <a:r>
              <a:rPr lang="it-IT" sz="1600" b="1" dirty="0">
                <a:solidFill>
                  <a:schemeClr val="accent1">
                    <a:lumMod val="75000"/>
                  </a:schemeClr>
                </a:solidFill>
                <a:latin typeface="Century Gothic" pitchFamily="34" charset="0"/>
              </a:rPr>
              <a:t>. </a:t>
            </a:r>
            <a:r>
              <a:rPr lang="en-US" sz="1600" b="1" dirty="0">
                <a:solidFill>
                  <a:schemeClr val="accent1">
                    <a:lumMod val="75000"/>
                  </a:schemeClr>
                </a:solidFill>
                <a:latin typeface="Century Gothic" pitchFamily="34" charset="0"/>
              </a:rPr>
              <a:t>When acquiring a dynamic PET scan, the activity of the PET tracer is measured at multiple time points, involving a sequence </a:t>
            </a:r>
            <a:r>
              <a:rPr lang="it-IT" sz="1600" b="1" dirty="0">
                <a:solidFill>
                  <a:schemeClr val="accent1">
                    <a:lumMod val="75000"/>
                  </a:schemeClr>
                </a:solidFill>
                <a:latin typeface="Century Gothic" pitchFamily="34" charset="0"/>
              </a:rPr>
              <a:t>of </a:t>
            </a:r>
            <a:r>
              <a:rPr lang="it-IT" sz="1600" b="1" dirty="0" err="1">
                <a:solidFill>
                  <a:schemeClr val="accent1">
                    <a:lumMod val="75000"/>
                  </a:schemeClr>
                </a:solidFill>
                <a:latin typeface="Century Gothic" pitchFamily="34" charset="0"/>
              </a:rPr>
              <a:t>acquisitions</a:t>
            </a:r>
            <a:r>
              <a:rPr lang="it-IT" sz="1600" b="1" dirty="0">
                <a:solidFill>
                  <a:schemeClr val="accent1">
                    <a:lumMod val="75000"/>
                  </a:schemeClr>
                </a:solidFill>
                <a:latin typeface="Century Gothic" pitchFamily="34" charset="0"/>
              </a:rPr>
              <a:t>.</a:t>
            </a: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sp>
        <p:nvSpPr>
          <p:cNvPr id="2" name="Freccia a destra 1"/>
          <p:cNvSpPr/>
          <p:nvPr/>
        </p:nvSpPr>
        <p:spPr>
          <a:xfrm rot="7248517">
            <a:off x="2325172" y="2514258"/>
            <a:ext cx="1296144" cy="937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Freccia a destra 17"/>
          <p:cNvSpPr/>
          <p:nvPr/>
        </p:nvSpPr>
        <p:spPr>
          <a:xfrm rot="3576178">
            <a:off x="5639832" y="2543099"/>
            <a:ext cx="1296144" cy="937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CasellaDiTesto 18"/>
          <p:cNvSpPr txBox="1"/>
          <p:nvPr/>
        </p:nvSpPr>
        <p:spPr>
          <a:xfrm>
            <a:off x="1685819" y="3987304"/>
            <a:ext cx="1891498" cy="954107"/>
          </a:xfrm>
          <a:prstGeom prst="rect">
            <a:avLst/>
          </a:prstGeom>
          <a:noFill/>
        </p:spPr>
        <p:txBody>
          <a:bodyPr wrap="square" rtlCol="0">
            <a:spAutoFit/>
          </a:bodyPr>
          <a:lstStyle/>
          <a:p>
            <a:pPr algn="just"/>
            <a:r>
              <a:rPr lang="it-IT" sz="1400" i="1" dirty="0">
                <a:solidFill>
                  <a:schemeClr val="accent1">
                    <a:lumMod val="75000"/>
                  </a:schemeClr>
                </a:solidFill>
                <a:latin typeface="Century Gothic" pitchFamily="34" charset="0"/>
              </a:rPr>
              <a:t>Monitor the </a:t>
            </a:r>
            <a:r>
              <a:rPr lang="it-IT" sz="1400" i="1" dirty="0" err="1">
                <a:solidFill>
                  <a:schemeClr val="accent1">
                    <a:lumMod val="75000"/>
                  </a:schemeClr>
                </a:solidFill>
                <a:latin typeface="Century Gothic" pitchFamily="34" charset="0"/>
              </a:rPr>
              <a:t>tracer’s</a:t>
            </a:r>
            <a:r>
              <a:rPr lang="it-IT" sz="1400" i="1" dirty="0">
                <a:solidFill>
                  <a:schemeClr val="accent1">
                    <a:lumMod val="75000"/>
                  </a:schemeClr>
                </a:solidFill>
                <a:latin typeface="Century Gothic" pitchFamily="34" charset="0"/>
              </a:rPr>
              <a:t> </a:t>
            </a:r>
            <a:r>
              <a:rPr lang="it-IT" sz="1400" b="1" i="1" dirty="0" err="1">
                <a:solidFill>
                  <a:srgbClr val="C00000"/>
                </a:solidFill>
                <a:latin typeface="Century Gothic" pitchFamily="34" charset="0"/>
              </a:rPr>
              <a:t>distribution</a:t>
            </a:r>
            <a:r>
              <a:rPr lang="it-IT" sz="1400" b="1" i="1" dirty="0">
                <a:solidFill>
                  <a:srgbClr val="C00000"/>
                </a:solidFill>
                <a:latin typeface="Century Gothic" pitchFamily="34" charset="0"/>
              </a:rPr>
              <a:t> in and </a:t>
            </a:r>
            <a:r>
              <a:rPr lang="it-IT" sz="1400" b="1" i="1" dirty="0" err="1">
                <a:solidFill>
                  <a:srgbClr val="C00000"/>
                </a:solidFill>
                <a:latin typeface="Century Gothic" pitchFamily="34" charset="0"/>
              </a:rPr>
              <a:t>metabolization</a:t>
            </a:r>
            <a:r>
              <a:rPr lang="it-IT" sz="1400" i="1" dirty="0">
                <a:solidFill>
                  <a:schemeClr val="accent1">
                    <a:lumMod val="75000"/>
                  </a:schemeClr>
                </a:solidFill>
                <a:latin typeface="Century Gothic" pitchFamily="34" charset="0"/>
              </a:rPr>
              <a:t> by the </a:t>
            </a:r>
            <a:r>
              <a:rPr lang="it-IT" sz="1400" i="1" dirty="0" err="1">
                <a:solidFill>
                  <a:schemeClr val="accent1">
                    <a:lumMod val="75000"/>
                  </a:schemeClr>
                </a:solidFill>
                <a:latin typeface="Century Gothic" pitchFamily="34" charset="0"/>
              </a:rPr>
              <a:t>tissues</a:t>
            </a:r>
            <a:r>
              <a:rPr lang="it-IT" sz="1400" i="1" dirty="0">
                <a:solidFill>
                  <a:schemeClr val="accent1">
                    <a:lumMod val="75000"/>
                  </a:schemeClr>
                </a:solidFill>
                <a:latin typeface="Century Gothic" pitchFamily="34" charset="0"/>
              </a:rPr>
              <a:t>.</a:t>
            </a:r>
          </a:p>
        </p:txBody>
      </p:sp>
      <p:sp>
        <p:nvSpPr>
          <p:cNvPr id="3" name="Parentesi graffa aperta 2"/>
          <p:cNvSpPr/>
          <p:nvPr/>
        </p:nvSpPr>
        <p:spPr>
          <a:xfrm>
            <a:off x="1475656" y="3717032"/>
            <a:ext cx="311446" cy="1656184"/>
          </a:xfrm>
          <a:prstGeom prst="leftBrace">
            <a:avLst>
              <a:gd name="adj1" fmla="val 40803"/>
              <a:gd name="adj2" fmla="val 5262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Parentesi graffa aperta 20"/>
          <p:cNvSpPr/>
          <p:nvPr/>
        </p:nvSpPr>
        <p:spPr>
          <a:xfrm rot="10800000">
            <a:off x="3515295" y="3704828"/>
            <a:ext cx="311446" cy="1656184"/>
          </a:xfrm>
          <a:prstGeom prst="leftBrace">
            <a:avLst>
              <a:gd name="adj1" fmla="val 40803"/>
              <a:gd name="adj2" fmla="val 5262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3" name="CasellaDiTesto 22"/>
          <p:cNvSpPr txBox="1"/>
          <p:nvPr/>
        </p:nvSpPr>
        <p:spPr>
          <a:xfrm>
            <a:off x="5712421" y="3915633"/>
            <a:ext cx="2140923" cy="1169551"/>
          </a:xfrm>
          <a:prstGeom prst="rect">
            <a:avLst/>
          </a:prstGeom>
          <a:noFill/>
        </p:spPr>
        <p:txBody>
          <a:bodyPr wrap="square" rtlCol="0">
            <a:spAutoFit/>
          </a:bodyPr>
          <a:lstStyle/>
          <a:p>
            <a:r>
              <a:rPr lang="it-IT" sz="1400" i="1" dirty="0">
                <a:solidFill>
                  <a:schemeClr val="accent1">
                    <a:lumMod val="75000"/>
                  </a:schemeClr>
                </a:solidFill>
                <a:latin typeface="Century Gothic" pitchFamily="34" charset="0"/>
              </a:rPr>
              <a:t>Estimate </a:t>
            </a:r>
            <a:r>
              <a:rPr lang="it-IT" sz="1400" i="1" dirty="0" err="1">
                <a:solidFill>
                  <a:schemeClr val="accent1">
                    <a:lumMod val="75000"/>
                  </a:schemeClr>
                </a:solidFill>
                <a:latin typeface="Century Gothic" pitchFamily="34" charset="0"/>
              </a:rPr>
              <a:t>important</a:t>
            </a:r>
            <a:r>
              <a:rPr lang="it-IT" sz="1400" i="1" dirty="0">
                <a:solidFill>
                  <a:schemeClr val="accent1">
                    <a:lumMod val="75000"/>
                  </a:schemeClr>
                </a:solidFill>
                <a:latin typeface="Century Gothic" pitchFamily="34" charset="0"/>
              </a:rPr>
              <a:t> </a:t>
            </a:r>
            <a:r>
              <a:rPr lang="it-IT" sz="1400" b="1" i="1" dirty="0" err="1">
                <a:solidFill>
                  <a:srgbClr val="C00000"/>
                </a:solidFill>
                <a:latin typeface="Century Gothic" pitchFamily="34" charset="0"/>
              </a:rPr>
              <a:t>metabolic</a:t>
            </a:r>
            <a:r>
              <a:rPr lang="it-IT" sz="1400" b="1" i="1" dirty="0">
                <a:solidFill>
                  <a:srgbClr val="C00000"/>
                </a:solidFill>
                <a:latin typeface="Century Gothic" pitchFamily="34" charset="0"/>
              </a:rPr>
              <a:t> </a:t>
            </a:r>
            <a:r>
              <a:rPr lang="it-IT" sz="1400" b="1" i="1" dirty="0" err="1">
                <a:solidFill>
                  <a:srgbClr val="C00000"/>
                </a:solidFill>
                <a:latin typeface="Century Gothic" pitchFamily="34" charset="0"/>
              </a:rPr>
              <a:t>parameters</a:t>
            </a:r>
            <a:r>
              <a:rPr lang="it-IT" sz="1400" b="1" i="1" dirty="0">
                <a:solidFill>
                  <a:srgbClr val="C00000"/>
                </a:solidFill>
                <a:latin typeface="Century Gothic" pitchFamily="34" charset="0"/>
              </a:rPr>
              <a:t> </a:t>
            </a:r>
            <a:r>
              <a:rPr lang="it-IT" sz="1400" i="1" dirty="0">
                <a:solidFill>
                  <a:schemeClr val="accent1">
                    <a:lumMod val="75000"/>
                  </a:schemeClr>
                </a:solidFill>
                <a:latin typeface="Century Gothic" pitchFamily="34" charset="0"/>
              </a:rPr>
              <a:t>(</a:t>
            </a:r>
            <a:r>
              <a:rPr lang="it-IT" sz="1400" i="1" dirty="0" err="1">
                <a:solidFill>
                  <a:schemeClr val="accent1">
                    <a:lumMod val="75000"/>
                  </a:schemeClr>
                </a:solidFill>
                <a:latin typeface="Century Gothic" pitchFamily="34" charset="0"/>
              </a:rPr>
              <a:t>blood</a:t>
            </a:r>
            <a:r>
              <a:rPr lang="it-IT" sz="1400" i="1" dirty="0">
                <a:solidFill>
                  <a:schemeClr val="accent1">
                    <a:lumMod val="75000"/>
                  </a:schemeClr>
                </a:solidFill>
                <a:latin typeface="Century Gothic" pitchFamily="34" charset="0"/>
              </a:rPr>
              <a:t> flow, </a:t>
            </a:r>
            <a:r>
              <a:rPr lang="it-IT" sz="1400" i="1" dirty="0" err="1">
                <a:solidFill>
                  <a:schemeClr val="accent1">
                    <a:lumMod val="75000"/>
                  </a:schemeClr>
                </a:solidFill>
                <a:latin typeface="Century Gothic" pitchFamily="34" charset="0"/>
              </a:rPr>
              <a:t>binding</a:t>
            </a:r>
            <a:r>
              <a:rPr lang="it-IT" sz="1400" i="1" dirty="0">
                <a:solidFill>
                  <a:schemeClr val="accent1">
                    <a:lumMod val="75000"/>
                  </a:schemeClr>
                </a:solidFill>
                <a:latin typeface="Century Gothic" pitchFamily="34" charset="0"/>
              </a:rPr>
              <a:t> </a:t>
            </a:r>
            <a:r>
              <a:rPr lang="it-IT" sz="1400" i="1" dirty="0" err="1">
                <a:solidFill>
                  <a:schemeClr val="accent1">
                    <a:lumMod val="75000"/>
                  </a:schemeClr>
                </a:solidFill>
                <a:latin typeface="Century Gothic" pitchFamily="34" charset="0"/>
              </a:rPr>
              <a:t>potentials</a:t>
            </a:r>
            <a:r>
              <a:rPr lang="it-IT" sz="1400" i="1" dirty="0">
                <a:solidFill>
                  <a:schemeClr val="accent1">
                    <a:lumMod val="75000"/>
                  </a:schemeClr>
                </a:solidFill>
                <a:latin typeface="Century Gothic" pitchFamily="34" charset="0"/>
              </a:rPr>
              <a:t>, </a:t>
            </a:r>
            <a:r>
              <a:rPr lang="it-IT" sz="1400" i="1" dirty="0" err="1">
                <a:solidFill>
                  <a:schemeClr val="accent1">
                    <a:lumMod val="75000"/>
                  </a:schemeClr>
                </a:solidFill>
                <a:latin typeface="Century Gothic" pitchFamily="34" charset="0"/>
              </a:rPr>
              <a:t>metabolic</a:t>
            </a:r>
            <a:r>
              <a:rPr lang="it-IT" sz="1400" i="1" dirty="0">
                <a:solidFill>
                  <a:schemeClr val="accent1">
                    <a:lumMod val="75000"/>
                  </a:schemeClr>
                </a:solidFill>
                <a:latin typeface="Century Gothic" pitchFamily="34" charset="0"/>
              </a:rPr>
              <a:t> </a:t>
            </a:r>
            <a:r>
              <a:rPr lang="it-IT" sz="1400" i="1" dirty="0" err="1">
                <a:solidFill>
                  <a:schemeClr val="accent1">
                    <a:lumMod val="75000"/>
                  </a:schemeClr>
                </a:solidFill>
                <a:latin typeface="Century Gothic" pitchFamily="34" charset="0"/>
              </a:rPr>
              <a:t>rates</a:t>
            </a:r>
            <a:r>
              <a:rPr lang="it-IT" sz="1400" i="1" dirty="0">
                <a:solidFill>
                  <a:schemeClr val="accent1">
                    <a:lumMod val="75000"/>
                  </a:schemeClr>
                </a:solidFill>
                <a:latin typeface="Century Gothic" pitchFamily="34" charset="0"/>
              </a:rPr>
              <a:t>, …)</a:t>
            </a:r>
          </a:p>
        </p:txBody>
      </p:sp>
      <p:sp>
        <p:nvSpPr>
          <p:cNvPr id="24" name="Parentesi graffa aperta 23"/>
          <p:cNvSpPr/>
          <p:nvPr/>
        </p:nvSpPr>
        <p:spPr>
          <a:xfrm>
            <a:off x="5443693" y="3704695"/>
            <a:ext cx="311446" cy="1656184"/>
          </a:xfrm>
          <a:prstGeom prst="leftBrace">
            <a:avLst>
              <a:gd name="adj1" fmla="val 40803"/>
              <a:gd name="adj2" fmla="val 5262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5" name="Parentesi graffa aperta 24"/>
          <p:cNvSpPr/>
          <p:nvPr/>
        </p:nvSpPr>
        <p:spPr>
          <a:xfrm rot="10800000">
            <a:off x="7716938" y="3646792"/>
            <a:ext cx="311446" cy="1656184"/>
          </a:xfrm>
          <a:prstGeom prst="leftBrace">
            <a:avLst>
              <a:gd name="adj1" fmla="val 40803"/>
              <a:gd name="adj2" fmla="val 5262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50159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p:bldP spid="3" grpId="0" animBg="1"/>
      <p:bldP spid="21" grpId="0" animBg="1"/>
      <p:bldP spid="23" grpId="0"/>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1" b="40278"/>
          <a:stretch/>
        </p:blipFill>
        <p:spPr>
          <a:xfrm>
            <a:off x="1592314" y="1072923"/>
            <a:ext cx="6408712" cy="2788125"/>
          </a:xfrm>
          <a:prstGeom prst="rect">
            <a:avLst/>
          </a:prstGeom>
        </p:spPr>
      </p:pic>
      <p:sp>
        <p:nvSpPr>
          <p:cNvPr id="4" name="Rettangolo 3"/>
          <p:cNvSpPr/>
          <p:nvPr/>
        </p:nvSpPr>
        <p:spPr>
          <a:xfrm>
            <a:off x="142845" y="142853"/>
            <a:ext cx="428628" cy="5929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4"/>
          <p:cNvSpPr/>
          <p:nvPr/>
        </p:nvSpPr>
        <p:spPr>
          <a:xfrm>
            <a:off x="0" y="357167"/>
            <a:ext cx="8858280" cy="57150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accent1">
                  <a:lumMod val="75000"/>
                </a:schemeClr>
              </a:solidFill>
            </a:endParaRPr>
          </a:p>
        </p:txBody>
      </p:sp>
      <p:pic>
        <p:nvPicPr>
          <p:cNvPr id="2049" name="Picture 1" descr="Z:\home\mscipio\Documenti\TESI MAGISTRALE\TESI MAGISTRALE\TESI + PRESENTAZIONE\TESI MAGISTRALE\images\unipi.png"/>
          <p:cNvPicPr>
            <a:picLocks noChangeAspect="1" noChangeArrowheads="1"/>
          </p:cNvPicPr>
          <p:nvPr/>
        </p:nvPicPr>
        <p:blipFill>
          <a:blip r:embed="rId5" cstate="print">
            <a:clrChange>
              <a:clrFrom>
                <a:srgbClr val="FFFFFF"/>
              </a:clrFrom>
              <a:clrTo>
                <a:srgbClr val="FFFFFF">
                  <a:alpha val="0"/>
                </a:srgbClr>
              </a:clrTo>
            </a:clrChange>
          </a:blip>
          <a:srcRect l="14723" t="45833" r="13133" b="3125"/>
          <a:stretch>
            <a:fillRect/>
          </a:stretch>
        </p:blipFill>
        <p:spPr bwMode="auto">
          <a:xfrm>
            <a:off x="71407" y="6215083"/>
            <a:ext cx="571504" cy="571504"/>
          </a:xfrm>
          <a:prstGeom prst="rect">
            <a:avLst/>
          </a:prstGeom>
          <a:noFill/>
        </p:spPr>
      </p:pic>
      <p:sp>
        <p:nvSpPr>
          <p:cNvPr id="9" name="CasellaDiTesto 8"/>
          <p:cNvSpPr txBox="1"/>
          <p:nvPr/>
        </p:nvSpPr>
        <p:spPr>
          <a:xfrm>
            <a:off x="642910" y="6253487"/>
            <a:ext cx="2500331" cy="430887"/>
          </a:xfrm>
          <a:prstGeom prst="rect">
            <a:avLst/>
          </a:prstGeom>
          <a:noFill/>
        </p:spPr>
        <p:txBody>
          <a:bodyPr wrap="square" rtlCol="0" anchor="ctr">
            <a:spAutoFit/>
          </a:bodyPr>
          <a:lstStyle/>
          <a:p>
            <a:r>
              <a:rPr lang="it-IT" sz="1100" b="1" dirty="0" err="1">
                <a:solidFill>
                  <a:schemeClr val="accent1">
                    <a:lumMod val="75000"/>
                  </a:schemeClr>
                </a:solidFill>
                <a:latin typeface="Century Gothic" pitchFamily="34" charset="0"/>
              </a:rPr>
              <a:t>Dept</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Information </a:t>
            </a:r>
            <a:r>
              <a:rPr lang="it-IT" sz="1100" b="1" dirty="0" err="1">
                <a:solidFill>
                  <a:schemeClr val="accent1">
                    <a:lumMod val="75000"/>
                  </a:schemeClr>
                </a:solidFill>
                <a:latin typeface="Century Gothic" pitchFamily="34" charset="0"/>
              </a:rPr>
              <a:t>Engineering</a:t>
            </a:r>
            <a:r>
              <a:rPr lang="it-IT" sz="1100" b="1" dirty="0">
                <a:solidFill>
                  <a:schemeClr val="accent1">
                    <a:lumMod val="75000"/>
                  </a:schemeClr>
                </a:solidFill>
                <a:latin typeface="Century Gothic" pitchFamily="34" charset="0"/>
              </a:rPr>
              <a:t>, </a:t>
            </a:r>
          </a:p>
          <a:p>
            <a:r>
              <a:rPr lang="it-IT" sz="1100" b="1" dirty="0" err="1">
                <a:solidFill>
                  <a:schemeClr val="accent1">
                    <a:lumMod val="75000"/>
                  </a:schemeClr>
                </a:solidFill>
                <a:latin typeface="Century Gothic" pitchFamily="34" charset="0"/>
              </a:rPr>
              <a:t>University</a:t>
            </a:r>
            <a:r>
              <a:rPr lang="it-IT" sz="1100" b="1" dirty="0">
                <a:solidFill>
                  <a:schemeClr val="accent1">
                    <a:lumMod val="75000"/>
                  </a:schemeClr>
                </a:solidFill>
                <a:latin typeface="Century Gothic" pitchFamily="34" charset="0"/>
              </a:rPr>
              <a:t> </a:t>
            </a:r>
            <a:r>
              <a:rPr lang="it-IT" sz="1100" b="1" dirty="0" err="1">
                <a:solidFill>
                  <a:schemeClr val="accent1">
                    <a:lumMod val="75000"/>
                  </a:schemeClr>
                </a:solidFill>
                <a:latin typeface="Century Gothic" pitchFamily="34" charset="0"/>
              </a:rPr>
              <a:t>of</a:t>
            </a:r>
            <a:r>
              <a:rPr lang="it-IT" sz="1100" b="1" dirty="0">
                <a:solidFill>
                  <a:schemeClr val="accent1">
                    <a:lumMod val="75000"/>
                  </a:schemeClr>
                </a:solidFill>
                <a:latin typeface="Century Gothic" pitchFamily="34" charset="0"/>
              </a:rPr>
              <a:t> Pisa, </a:t>
            </a:r>
            <a:r>
              <a:rPr lang="it-IT" sz="1100" b="1" dirty="0" err="1">
                <a:solidFill>
                  <a:schemeClr val="accent1">
                    <a:lumMod val="75000"/>
                  </a:schemeClr>
                </a:solidFill>
                <a:latin typeface="Century Gothic" pitchFamily="34" charset="0"/>
              </a:rPr>
              <a:t>Pisa</a:t>
            </a:r>
            <a:r>
              <a:rPr lang="it-IT" sz="1100" b="1" dirty="0">
                <a:solidFill>
                  <a:schemeClr val="accent1">
                    <a:lumMod val="75000"/>
                  </a:schemeClr>
                </a:solidFill>
                <a:latin typeface="Century Gothic" pitchFamily="34" charset="0"/>
              </a:rPr>
              <a:t>, Italy</a:t>
            </a:r>
          </a:p>
        </p:txBody>
      </p:sp>
      <p:sp>
        <p:nvSpPr>
          <p:cNvPr id="10" name="Rettangolo 9"/>
          <p:cNvSpPr/>
          <p:nvPr/>
        </p:nvSpPr>
        <p:spPr>
          <a:xfrm>
            <a:off x="785787" y="6143646"/>
            <a:ext cx="8072495" cy="71439"/>
          </a:xfrm>
          <a:prstGeom prst="rect">
            <a:avLst/>
          </a:prstGeom>
          <a:gradFill flip="none" rotWithShape="1">
            <a:gsLst>
              <a:gs pos="25000">
                <a:schemeClr val="tx2">
                  <a:lumMod val="75000"/>
                </a:schemeClr>
              </a:gs>
              <a:gs pos="100000">
                <a:schemeClr val="bg1"/>
              </a:gs>
              <a:gs pos="50000">
                <a:schemeClr val="accent1">
                  <a:tint val="44500"/>
                  <a:satMod val="160000"/>
                </a:schemeClr>
              </a:gs>
              <a:gs pos="100000">
                <a:schemeClr val="accent1">
                  <a:tint val="23500"/>
                  <a:satMod val="16000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0"/>
          <p:cNvSpPr txBox="1"/>
          <p:nvPr/>
        </p:nvSpPr>
        <p:spPr>
          <a:xfrm>
            <a:off x="2928927" y="6422761"/>
            <a:ext cx="6000792" cy="292388"/>
          </a:xfrm>
          <a:prstGeom prst="rect">
            <a:avLst/>
          </a:prstGeom>
          <a:noFill/>
        </p:spPr>
        <p:txBody>
          <a:bodyPr wrap="square" rtlCol="0">
            <a:spAutoFit/>
          </a:bodyPr>
          <a:lstStyle/>
          <a:p>
            <a:pPr algn="r"/>
            <a:r>
              <a:rPr lang="en-US" sz="1300" b="1" i="1" dirty="0">
                <a:solidFill>
                  <a:srgbClr val="9E0000"/>
                </a:solidFill>
                <a:latin typeface="Century Gothic" pitchFamily="34" charset="0"/>
              </a:rPr>
              <a:t>The influence of noise in dynamic PET direct reconstruction</a:t>
            </a:r>
            <a:endParaRPr lang="it-IT" sz="1300" i="1" dirty="0">
              <a:solidFill>
                <a:srgbClr val="9E0000"/>
              </a:solidFill>
              <a:latin typeface="Century Gothic" pitchFamily="34" charset="0"/>
            </a:endParaRPr>
          </a:p>
        </p:txBody>
      </p:sp>
      <p:sp>
        <p:nvSpPr>
          <p:cNvPr id="12" name="Rettangolo 11"/>
          <p:cNvSpPr/>
          <p:nvPr/>
        </p:nvSpPr>
        <p:spPr>
          <a:xfrm>
            <a:off x="7286645" y="6215085"/>
            <a:ext cx="1616148" cy="307777"/>
          </a:xfrm>
          <a:prstGeom prst="rect">
            <a:avLst/>
          </a:prstGeom>
        </p:spPr>
        <p:txBody>
          <a:bodyPr wrap="none">
            <a:spAutoFit/>
          </a:bodyPr>
          <a:lstStyle/>
          <a:p>
            <a:r>
              <a:rPr lang="it-IT" sz="1400" b="1" dirty="0">
                <a:latin typeface="Century Gothic" pitchFamily="34" charset="0"/>
              </a:rPr>
              <a:t>Michele Scipioni</a:t>
            </a:r>
          </a:p>
        </p:txBody>
      </p:sp>
      <p:pic>
        <p:nvPicPr>
          <p:cNvPr id="13" name="Picture 2"/>
          <p:cNvPicPr>
            <a:picLocks noChangeAspect="1" noChangeArrowheads="1"/>
          </p:cNvPicPr>
          <p:nvPr/>
        </p:nvPicPr>
        <p:blipFill>
          <a:blip r:embed="rId6" cstate="print"/>
          <a:srcRect/>
          <a:stretch>
            <a:fillRect/>
          </a:stretch>
        </p:blipFill>
        <p:spPr bwMode="auto">
          <a:xfrm>
            <a:off x="142847" y="357167"/>
            <a:ext cx="1461567" cy="571504"/>
          </a:xfrm>
          <a:prstGeom prst="rect">
            <a:avLst/>
          </a:prstGeom>
          <a:noFill/>
          <a:ln w="9525">
            <a:noFill/>
            <a:miter lim="800000"/>
            <a:headEnd/>
            <a:tailEnd/>
          </a:ln>
          <a:effectLst/>
        </p:spPr>
      </p:pic>
      <p:sp>
        <p:nvSpPr>
          <p:cNvPr id="14" name="Segnaposto numero diapositiva 13"/>
          <p:cNvSpPr>
            <a:spLocks noGrp="1"/>
          </p:cNvSpPr>
          <p:nvPr>
            <p:ph type="sldNum" sz="quarter" idx="12"/>
          </p:nvPr>
        </p:nvSpPr>
        <p:spPr>
          <a:xfrm>
            <a:off x="8001026" y="71439"/>
            <a:ext cx="776279" cy="285728"/>
          </a:xfrm>
        </p:spPr>
        <p:txBody>
          <a:bodyPr/>
          <a:lstStyle/>
          <a:p>
            <a:fld id="{C41E9693-0E1B-4E7B-AEB2-004E0B1A7EBC}" type="slidenum">
              <a:rPr lang="it-IT" sz="1400" b="1">
                <a:solidFill>
                  <a:srgbClr val="C00000"/>
                </a:solidFill>
              </a:rPr>
              <a:pPr/>
              <a:t>9</a:t>
            </a:fld>
            <a:endParaRPr lang="it-IT" sz="1400" b="1" dirty="0">
              <a:solidFill>
                <a:srgbClr val="C00000"/>
              </a:solidFill>
            </a:endParaRPr>
          </a:p>
        </p:txBody>
      </p:sp>
      <p:sp>
        <p:nvSpPr>
          <p:cNvPr id="15" name="CasellaDiTesto 14"/>
          <p:cNvSpPr txBox="1"/>
          <p:nvPr/>
        </p:nvSpPr>
        <p:spPr>
          <a:xfrm>
            <a:off x="1643042" y="395571"/>
            <a:ext cx="7072363" cy="461665"/>
          </a:xfrm>
          <a:prstGeom prst="rect">
            <a:avLst/>
          </a:prstGeom>
          <a:noFill/>
        </p:spPr>
        <p:txBody>
          <a:bodyPr wrap="square" rtlCol="0" anchor="ctr">
            <a:spAutoFit/>
          </a:bodyPr>
          <a:lstStyle/>
          <a:p>
            <a:pPr algn="r"/>
            <a:r>
              <a:rPr lang="it-IT" sz="2400" b="1" dirty="0" err="1">
                <a:solidFill>
                  <a:schemeClr val="bg1"/>
                </a:solidFill>
                <a:latin typeface="Century Gothic" pitchFamily="34" charset="0"/>
              </a:rPr>
              <a:t>Conventional</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analysis</a:t>
            </a:r>
            <a:r>
              <a:rPr lang="it-IT" sz="2400" b="1" dirty="0">
                <a:solidFill>
                  <a:schemeClr val="bg1"/>
                </a:solidFill>
                <a:latin typeface="Century Gothic" pitchFamily="34" charset="0"/>
              </a:rPr>
              <a:t> of </a:t>
            </a:r>
            <a:r>
              <a:rPr lang="it-IT" sz="2400" b="1" dirty="0" err="1">
                <a:solidFill>
                  <a:schemeClr val="bg1"/>
                </a:solidFill>
                <a:latin typeface="Century Gothic" pitchFamily="34" charset="0"/>
              </a:rPr>
              <a:t>dynamic</a:t>
            </a:r>
            <a:r>
              <a:rPr lang="it-IT" sz="2400" b="1" dirty="0">
                <a:solidFill>
                  <a:schemeClr val="bg1"/>
                </a:solidFill>
                <a:latin typeface="Century Gothic" pitchFamily="34" charset="0"/>
              </a:rPr>
              <a:t> </a:t>
            </a:r>
            <a:r>
              <a:rPr lang="it-IT" sz="2400" b="1" dirty="0" err="1">
                <a:solidFill>
                  <a:schemeClr val="bg1"/>
                </a:solidFill>
                <a:latin typeface="Century Gothic" pitchFamily="34" charset="0"/>
              </a:rPr>
              <a:t>sequences</a:t>
            </a:r>
            <a:endParaRPr lang="it-IT" sz="2400" b="1" dirty="0">
              <a:solidFill>
                <a:schemeClr val="bg1"/>
              </a:solidFill>
              <a:latin typeface="Century Gothic" pitchFamily="34" charset="0"/>
            </a:endParaRPr>
          </a:p>
        </p:txBody>
      </p:sp>
      <p:sp>
        <p:nvSpPr>
          <p:cNvPr id="17" name="Rettangolo 16"/>
          <p:cNvSpPr/>
          <p:nvPr/>
        </p:nvSpPr>
        <p:spPr>
          <a:xfrm rot="16200000">
            <a:off x="-1071599" y="4497251"/>
            <a:ext cx="2857521" cy="292388"/>
          </a:xfrm>
          <a:prstGeom prst="rect">
            <a:avLst/>
          </a:prstGeom>
        </p:spPr>
        <p:txBody>
          <a:bodyPr wrap="square">
            <a:spAutoFit/>
          </a:bodyPr>
          <a:lstStyle/>
          <a:p>
            <a:r>
              <a:rPr lang="it-IT" sz="1300" b="1" dirty="0">
                <a:solidFill>
                  <a:schemeClr val="tx2"/>
                </a:solidFill>
                <a:latin typeface="Century Gothic" pitchFamily="34" charset="0"/>
              </a:rPr>
              <a:t>MEDICON 2016 -  </a:t>
            </a:r>
            <a:r>
              <a:rPr lang="it-IT" sz="1300" b="1" dirty="0" err="1">
                <a:solidFill>
                  <a:schemeClr val="tx2"/>
                </a:solidFill>
                <a:latin typeface="Century Gothic" pitchFamily="34" charset="0"/>
              </a:rPr>
              <a:t>Paphos</a:t>
            </a:r>
            <a:r>
              <a:rPr lang="it-IT" sz="1300" b="1" dirty="0">
                <a:solidFill>
                  <a:schemeClr val="tx2"/>
                </a:solidFill>
                <a:latin typeface="Century Gothic" pitchFamily="34" charset="0"/>
              </a:rPr>
              <a:t>, </a:t>
            </a:r>
            <a:r>
              <a:rPr lang="it-IT" sz="1300" b="1" dirty="0" err="1">
                <a:solidFill>
                  <a:schemeClr val="tx2"/>
                </a:solidFill>
                <a:latin typeface="Century Gothic" pitchFamily="34" charset="0"/>
              </a:rPr>
              <a:t>Cyprus</a:t>
            </a:r>
            <a:endParaRPr lang="it-IT" sz="1300" dirty="0">
              <a:latin typeface="Century Gothic" pitchFamily="34" charset="0"/>
            </a:endParaRPr>
          </a:p>
        </p:txBody>
      </p:sp>
      <p:sp>
        <p:nvSpPr>
          <p:cNvPr id="20" name="Rettangolo 19"/>
          <p:cNvSpPr/>
          <p:nvPr/>
        </p:nvSpPr>
        <p:spPr>
          <a:xfrm rot="16200000">
            <a:off x="-753449" y="2032644"/>
            <a:ext cx="2214580" cy="292388"/>
          </a:xfrm>
          <a:prstGeom prst="rect">
            <a:avLst/>
          </a:prstGeom>
        </p:spPr>
        <p:txBody>
          <a:bodyPr wrap="square">
            <a:spAutoFit/>
          </a:bodyPr>
          <a:lstStyle/>
          <a:p>
            <a:pPr algn="r"/>
            <a:r>
              <a:rPr lang="en-US" sz="1300" b="1" dirty="0">
                <a:solidFill>
                  <a:schemeClr val="bg1"/>
                </a:solidFill>
                <a:latin typeface="Century Gothic" pitchFamily="34" charset="0"/>
              </a:rPr>
              <a:t>Saturday, April 2</a:t>
            </a:r>
            <a:r>
              <a:rPr lang="en-US" sz="1300" b="1" baseline="30000" dirty="0">
                <a:solidFill>
                  <a:schemeClr val="bg1"/>
                </a:solidFill>
                <a:latin typeface="Century Gothic" pitchFamily="34" charset="0"/>
              </a:rPr>
              <a:t>nd  </a:t>
            </a:r>
            <a:r>
              <a:rPr lang="en-US" sz="1300" b="1" dirty="0">
                <a:solidFill>
                  <a:schemeClr val="bg1"/>
                </a:solidFill>
                <a:latin typeface="Century Gothic" pitchFamily="34" charset="0"/>
              </a:rPr>
              <a:t>2016</a:t>
            </a:r>
            <a:endParaRPr lang="it-IT" sz="1300" b="1" dirty="0">
              <a:solidFill>
                <a:schemeClr val="bg1"/>
              </a:solidFill>
              <a:latin typeface="Century Gothic" pitchFamily="34" charset="0"/>
            </a:endParaRPr>
          </a:p>
        </p:txBody>
      </p:sp>
      <p:pic>
        <p:nvPicPr>
          <p:cNvPr id="19" name="Immagine 18"/>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0595" t="60797"/>
          <a:stretch/>
        </p:blipFill>
        <p:spPr>
          <a:xfrm>
            <a:off x="2843808" y="4119018"/>
            <a:ext cx="5088840" cy="1830262"/>
          </a:xfrm>
          <a:prstGeom prst="rect">
            <a:avLst/>
          </a:prstGeom>
        </p:spPr>
      </p:pic>
      <p:sp>
        <p:nvSpPr>
          <p:cNvPr id="26" name="Freccia circolare a sinistra 25"/>
          <p:cNvSpPr/>
          <p:nvPr/>
        </p:nvSpPr>
        <p:spPr>
          <a:xfrm>
            <a:off x="7799590" y="3645024"/>
            <a:ext cx="1213191" cy="876486"/>
          </a:xfrm>
          <a:prstGeom prst="curvedLeftArrow">
            <a:avLst>
              <a:gd name="adj1" fmla="val 6999"/>
              <a:gd name="adj2" fmla="val 2918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pic>
        <p:nvPicPr>
          <p:cNvPr id="29" name="Immagin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8106" y="4381953"/>
            <a:ext cx="2556302" cy="1901251"/>
          </a:xfrm>
          <a:prstGeom prst="rect">
            <a:avLst/>
          </a:prstGeom>
        </p:spPr>
      </p:pic>
      <p:sp>
        <p:nvSpPr>
          <p:cNvPr id="16" name="Rettangolo 15"/>
          <p:cNvSpPr/>
          <p:nvPr/>
        </p:nvSpPr>
        <p:spPr>
          <a:xfrm>
            <a:off x="1520876" y="3211269"/>
            <a:ext cx="857255" cy="7715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p:cNvSpPr/>
          <p:nvPr/>
        </p:nvSpPr>
        <p:spPr>
          <a:xfrm>
            <a:off x="2483768" y="3501008"/>
            <a:ext cx="531582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 name="Gruppo 7"/>
          <p:cNvGrpSpPr/>
          <p:nvPr/>
        </p:nvGrpSpPr>
        <p:grpSpPr>
          <a:xfrm>
            <a:off x="899592" y="3084454"/>
            <a:ext cx="1150420" cy="1208642"/>
            <a:chOff x="1002979" y="3082902"/>
            <a:chExt cx="1150420" cy="1208642"/>
          </a:xfrm>
        </p:grpSpPr>
        <p:sp>
          <p:nvSpPr>
            <p:cNvPr id="6" name="Goccia 5"/>
            <p:cNvSpPr/>
            <p:nvPr/>
          </p:nvSpPr>
          <p:spPr>
            <a:xfrm rot="2759736">
              <a:off x="973868" y="3112013"/>
              <a:ext cx="1208642" cy="1150420"/>
            </a:xfrm>
            <a:prstGeom prst="teardrop">
              <a:avLst/>
            </a:prstGeom>
            <a:solidFill>
              <a:srgbClr val="FFC00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p:cNvSpPr txBox="1"/>
            <p:nvPr/>
          </p:nvSpPr>
          <p:spPr>
            <a:xfrm>
              <a:off x="1043608" y="3211424"/>
              <a:ext cx="1069731" cy="877163"/>
            </a:xfrm>
            <a:prstGeom prst="rect">
              <a:avLst/>
            </a:prstGeom>
            <a:noFill/>
          </p:spPr>
          <p:txBody>
            <a:bodyPr wrap="square" rtlCol="0">
              <a:spAutoFit/>
            </a:bodyPr>
            <a:lstStyle/>
            <a:p>
              <a:pPr algn="ctr"/>
              <a:r>
                <a:rPr lang="it-IT" sz="1700" b="1" dirty="0" err="1">
                  <a:solidFill>
                    <a:schemeClr val="accent1">
                      <a:lumMod val="75000"/>
                    </a:schemeClr>
                  </a:solidFill>
                  <a:latin typeface="Century Gothic" pitchFamily="34" charset="0"/>
                </a:rPr>
                <a:t>One</a:t>
              </a:r>
              <a:r>
                <a:rPr lang="it-IT" sz="1700" b="1" dirty="0">
                  <a:solidFill>
                    <a:schemeClr val="accent1">
                      <a:lumMod val="75000"/>
                    </a:schemeClr>
                  </a:solidFill>
                  <a:latin typeface="Century Gothic" pitchFamily="34" charset="0"/>
                </a:rPr>
                <a:t> </a:t>
              </a:r>
              <a:r>
                <a:rPr lang="it-IT" sz="1700" b="1" dirty="0" err="1">
                  <a:solidFill>
                    <a:schemeClr val="accent1">
                      <a:lumMod val="75000"/>
                    </a:schemeClr>
                  </a:solidFill>
                  <a:latin typeface="Century Gothic" pitchFamily="34" charset="0"/>
                </a:rPr>
                <a:t>voxel</a:t>
              </a:r>
              <a:r>
                <a:rPr lang="it-IT" sz="1700" b="1" dirty="0">
                  <a:solidFill>
                    <a:schemeClr val="accent1">
                      <a:lumMod val="75000"/>
                    </a:schemeClr>
                  </a:solidFill>
                  <a:latin typeface="Century Gothic" pitchFamily="34" charset="0"/>
                </a:rPr>
                <a:t> or ROI</a:t>
              </a:r>
            </a:p>
          </p:txBody>
        </p:sp>
      </p:grpSp>
    </p:spTree>
    <p:extLst>
      <p:ext uri="{BB962C8B-B14F-4D97-AF65-F5344CB8AC3E}">
        <p14:creationId xmlns:p14="http://schemas.microsoft.com/office/powerpoint/2010/main" val="29895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7" grpId="0" animBg="1"/>
    </p:bldLst>
  </p:timing>
</p:sld>
</file>

<file path=ppt/theme/theme1.xml><?xml version="1.0" encoding="utf-8"?>
<a:theme xmlns:a="http://schemas.openxmlformats.org/drawingml/2006/main" name="Tema di Office">
  <a:themeElements>
    <a:clrScheme name="Personalizzato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2035</TotalTime>
  <Words>3724</Words>
  <Application>Microsoft Office PowerPoint</Application>
  <PresentationFormat>Presentazione su schermo (4:3)</PresentationFormat>
  <Paragraphs>415</Paragraphs>
  <Slides>27</Slides>
  <Notes>27</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27</vt:i4>
      </vt:variant>
    </vt:vector>
  </HeadingPairs>
  <TitlesOfParts>
    <vt:vector size="31" baseType="lpstr">
      <vt:lpstr>Arial</vt:lpstr>
      <vt:lpstr>Calibri</vt:lpstr>
      <vt:lpstr>Century Gothic</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mscipio</dc:creator>
  <cp:lastModifiedBy>Michele Scipioni</cp:lastModifiedBy>
  <cp:revision>107</cp:revision>
  <dcterms:created xsi:type="dcterms:W3CDTF">2016-02-01T13:51:09Z</dcterms:created>
  <dcterms:modified xsi:type="dcterms:W3CDTF">2016-04-01T21:39:11Z</dcterms:modified>
</cp:coreProperties>
</file>